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70" r:id="rId6"/>
    <p:sldId id="260" r:id="rId7"/>
    <p:sldId id="261" r:id="rId8"/>
    <p:sldId id="262" r:id="rId9"/>
    <p:sldId id="263" r:id="rId10"/>
    <p:sldId id="264" r:id="rId11"/>
    <p:sldId id="265" r:id="rId12"/>
    <p:sldId id="266" r:id="rId13"/>
    <p:sldId id="271" r:id="rId14"/>
    <p:sldId id="267" r:id="rId15"/>
    <p:sldId id="268" r:id="rId16"/>
    <p:sldId id="269"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244" autoAdjust="0"/>
    <p:restoredTop sz="94660"/>
  </p:normalViewPr>
  <p:slideViewPr>
    <p:cSldViewPr snapToGrid="0">
      <p:cViewPr varScale="1">
        <p:scale>
          <a:sx n="83" d="100"/>
          <a:sy n="83" d="100"/>
        </p:scale>
        <p:origin x="1432" y="8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jpg>
</file>

<file path=ppt/media/image5.jpg>
</file>

<file path=ppt/media/image6.jp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AF42D73-3987-421C-8FB7-349CFD3018B8}" type="datetimeFigureOut">
              <a:rPr lang="en-NG" smtClean="0"/>
              <a:t>16/05/2022</a:t>
            </a:fld>
            <a:endParaRPr lang="en-NG"/>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NG"/>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290469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F42D73-3987-421C-8FB7-349CFD3018B8}" type="datetimeFigureOut">
              <a:rPr lang="en-NG" smtClean="0"/>
              <a:t>16/05/2022</a:t>
            </a:fld>
            <a:endParaRPr lang="en-NG"/>
          </a:p>
        </p:txBody>
      </p:sp>
      <p:sp>
        <p:nvSpPr>
          <p:cNvPr id="6" name="Footer Placeholder 5"/>
          <p:cNvSpPr>
            <a:spLocks noGrp="1"/>
          </p:cNvSpPr>
          <p:nvPr>
            <p:ph type="ftr" sz="quarter" idx="11"/>
          </p:nvPr>
        </p:nvSpPr>
        <p:spPr/>
        <p:txBody>
          <a:bodyPr/>
          <a:lstStyle/>
          <a:p>
            <a:endParaRPr lang="en-NG"/>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2728511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AF42D73-3987-421C-8FB7-349CFD3018B8}" type="datetimeFigureOut">
              <a:rPr lang="en-NG" smtClean="0"/>
              <a:t>16/05/2022</a:t>
            </a:fld>
            <a:endParaRPr lang="en-NG"/>
          </a:p>
        </p:txBody>
      </p:sp>
      <p:sp>
        <p:nvSpPr>
          <p:cNvPr id="5" name="Footer Placeholder 4"/>
          <p:cNvSpPr>
            <a:spLocks noGrp="1"/>
          </p:cNvSpPr>
          <p:nvPr>
            <p:ph type="ftr" sz="quarter" idx="11"/>
          </p:nvPr>
        </p:nvSpPr>
        <p:spPr/>
        <p:txBody>
          <a:bodyPr/>
          <a:lstStyle/>
          <a:p>
            <a:endParaRPr lang="en-NG"/>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26317287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AF42D73-3987-421C-8FB7-349CFD3018B8}" type="datetimeFigureOut">
              <a:rPr lang="en-NG" smtClean="0"/>
              <a:t>16/05/2022</a:t>
            </a:fld>
            <a:endParaRPr lang="en-NG"/>
          </a:p>
        </p:txBody>
      </p:sp>
      <p:sp>
        <p:nvSpPr>
          <p:cNvPr id="5" name="Footer Placeholder 4"/>
          <p:cNvSpPr>
            <a:spLocks noGrp="1"/>
          </p:cNvSpPr>
          <p:nvPr>
            <p:ph type="ftr" sz="quarter" idx="11"/>
          </p:nvPr>
        </p:nvSpPr>
        <p:spPr/>
        <p:txBody>
          <a:bodyPr/>
          <a:lstStyle/>
          <a:p>
            <a:endParaRPr lang="en-NG"/>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2974730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F42D73-3987-421C-8FB7-349CFD3018B8}" type="datetimeFigureOut">
              <a:rPr lang="en-NG" smtClean="0"/>
              <a:t>16/05/2022</a:t>
            </a:fld>
            <a:endParaRPr lang="en-NG"/>
          </a:p>
        </p:txBody>
      </p:sp>
      <p:sp>
        <p:nvSpPr>
          <p:cNvPr id="5" name="Footer Placeholder 4"/>
          <p:cNvSpPr>
            <a:spLocks noGrp="1"/>
          </p:cNvSpPr>
          <p:nvPr>
            <p:ph type="ftr" sz="quarter" idx="11"/>
          </p:nvPr>
        </p:nvSpPr>
        <p:spPr/>
        <p:txBody>
          <a:bodyPr/>
          <a:lstStyle/>
          <a:p>
            <a:endParaRPr lang="en-NG"/>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24786394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AF42D73-3987-421C-8FB7-349CFD3018B8}" type="datetimeFigureOut">
              <a:rPr lang="en-NG" smtClean="0"/>
              <a:t>16/05/2022</a:t>
            </a:fld>
            <a:endParaRPr lang="en-NG"/>
          </a:p>
        </p:txBody>
      </p:sp>
      <p:sp>
        <p:nvSpPr>
          <p:cNvPr id="8" name="Footer Placeholder 7"/>
          <p:cNvSpPr>
            <a:spLocks noGrp="1"/>
          </p:cNvSpPr>
          <p:nvPr>
            <p:ph type="ftr" sz="quarter" idx="11"/>
          </p:nvPr>
        </p:nvSpPr>
        <p:spPr/>
        <p:txBody>
          <a:bodyPr/>
          <a:lstStyle/>
          <a:p>
            <a:endParaRPr lang="en-NG"/>
          </a:p>
        </p:txBody>
      </p:sp>
      <p:sp>
        <p:nvSpPr>
          <p:cNvPr id="9" name="Slide Number Placeholder 8"/>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4270367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AF42D73-3987-421C-8FB7-349CFD3018B8}" type="datetimeFigureOut">
              <a:rPr lang="en-NG" smtClean="0"/>
              <a:t>16/05/2022</a:t>
            </a:fld>
            <a:endParaRPr lang="en-NG"/>
          </a:p>
        </p:txBody>
      </p:sp>
      <p:sp>
        <p:nvSpPr>
          <p:cNvPr id="8" name="Footer Placeholder 7"/>
          <p:cNvSpPr>
            <a:spLocks noGrp="1"/>
          </p:cNvSpPr>
          <p:nvPr>
            <p:ph type="ftr" sz="quarter" idx="11"/>
          </p:nvPr>
        </p:nvSpPr>
        <p:spPr>
          <a:xfrm>
            <a:off x="561111" y="6391838"/>
            <a:ext cx="3644282" cy="304801"/>
          </a:xfrm>
        </p:spPr>
        <p:txBody>
          <a:bodyPr/>
          <a:lstStyle/>
          <a:p>
            <a:endParaRPr lang="en-NG"/>
          </a:p>
        </p:txBody>
      </p:sp>
      <p:sp>
        <p:nvSpPr>
          <p:cNvPr id="9" name="Slide Number Placeholder 8"/>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39201446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AF42D73-3987-421C-8FB7-349CFD3018B8}" type="datetimeFigureOut">
              <a:rPr lang="en-NG" smtClean="0"/>
              <a:t>16/05/2022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8440369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AF42D73-3987-421C-8FB7-349CFD3018B8}" type="datetimeFigureOut">
              <a:rPr lang="en-NG" smtClean="0"/>
              <a:t>16/05/2022</a:t>
            </a:fld>
            <a:endParaRPr lang="en-NG"/>
          </a:p>
        </p:txBody>
      </p:sp>
      <p:sp>
        <p:nvSpPr>
          <p:cNvPr id="5" name="Footer Placeholder 4"/>
          <p:cNvSpPr>
            <a:spLocks noGrp="1"/>
          </p:cNvSpPr>
          <p:nvPr>
            <p:ph type="ftr" sz="quarter" idx="11"/>
          </p:nvPr>
        </p:nvSpPr>
        <p:spPr/>
        <p:txBody>
          <a:bodyPr/>
          <a:lstStyle/>
          <a:p>
            <a:endParaRPr lang="en-NG"/>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822651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F42D73-3987-421C-8FB7-349CFD3018B8}" type="datetimeFigureOut">
              <a:rPr lang="en-NG" smtClean="0"/>
              <a:t>16/05/2022</a:t>
            </a:fld>
            <a:endParaRPr lang="en-NG"/>
          </a:p>
        </p:txBody>
      </p:sp>
      <p:sp>
        <p:nvSpPr>
          <p:cNvPr id="5" name="Footer Placeholder 4"/>
          <p:cNvSpPr>
            <a:spLocks noGrp="1"/>
          </p:cNvSpPr>
          <p:nvPr>
            <p:ph type="ftr" sz="quarter" idx="11"/>
          </p:nvPr>
        </p:nvSpPr>
        <p:spPr/>
        <p:txBody>
          <a:bodyPr/>
          <a:lstStyle/>
          <a:p>
            <a:endParaRPr lang="en-NG"/>
          </a:p>
        </p:txBody>
      </p:sp>
      <p:sp>
        <p:nvSpPr>
          <p:cNvPr id="6" name="Slide Number Placeholder 5"/>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1221526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F42D73-3987-421C-8FB7-349CFD3018B8}" type="datetimeFigureOut">
              <a:rPr lang="en-NG" smtClean="0"/>
              <a:t>16/05/2022</a:t>
            </a:fld>
            <a:endParaRPr lang="en-NG"/>
          </a:p>
        </p:txBody>
      </p:sp>
      <p:sp>
        <p:nvSpPr>
          <p:cNvPr id="5" name="Footer Placeholder 4"/>
          <p:cNvSpPr>
            <a:spLocks noGrp="1"/>
          </p:cNvSpPr>
          <p:nvPr>
            <p:ph type="ftr" sz="quarter" idx="11"/>
          </p:nvPr>
        </p:nvSpPr>
        <p:spPr/>
        <p:txBody>
          <a:bodyPr/>
          <a:lstStyle/>
          <a:p>
            <a:endParaRPr lang="en-NG"/>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350771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F42D73-3987-421C-8FB7-349CFD3018B8}" type="datetimeFigureOut">
              <a:rPr lang="en-NG" smtClean="0"/>
              <a:t>16/05/2022</a:t>
            </a:fld>
            <a:endParaRPr lang="en-NG"/>
          </a:p>
        </p:txBody>
      </p:sp>
      <p:sp>
        <p:nvSpPr>
          <p:cNvPr id="6" name="Footer Placeholder 5"/>
          <p:cNvSpPr>
            <a:spLocks noGrp="1"/>
          </p:cNvSpPr>
          <p:nvPr>
            <p:ph type="ftr" sz="quarter" idx="11"/>
          </p:nvPr>
        </p:nvSpPr>
        <p:spPr/>
        <p:txBody>
          <a:bodyPr/>
          <a:lstStyle/>
          <a:p>
            <a:endParaRPr lang="en-NG"/>
          </a:p>
        </p:txBody>
      </p:sp>
      <p:sp>
        <p:nvSpPr>
          <p:cNvPr id="7" name="Slide Number Placeholder 6"/>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1775543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AF42D73-3987-421C-8FB7-349CFD3018B8}" type="datetimeFigureOut">
              <a:rPr lang="en-NG" smtClean="0"/>
              <a:t>16/05/2022</a:t>
            </a:fld>
            <a:endParaRPr lang="en-NG"/>
          </a:p>
        </p:txBody>
      </p:sp>
      <p:sp>
        <p:nvSpPr>
          <p:cNvPr id="8" name="Footer Placeholder 7"/>
          <p:cNvSpPr>
            <a:spLocks noGrp="1"/>
          </p:cNvSpPr>
          <p:nvPr>
            <p:ph type="ftr" sz="quarter" idx="11"/>
          </p:nvPr>
        </p:nvSpPr>
        <p:spPr/>
        <p:txBody>
          <a:bodyPr/>
          <a:lstStyle/>
          <a:p>
            <a:endParaRPr lang="en-NG"/>
          </a:p>
        </p:txBody>
      </p:sp>
      <p:sp>
        <p:nvSpPr>
          <p:cNvPr id="9" name="Slide Number Placeholder 8"/>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3539002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AF42D73-3987-421C-8FB7-349CFD3018B8}" type="datetimeFigureOut">
              <a:rPr lang="en-NG" smtClean="0"/>
              <a:t>16/05/2022</a:t>
            </a:fld>
            <a:endParaRPr lang="en-NG"/>
          </a:p>
        </p:txBody>
      </p:sp>
      <p:sp>
        <p:nvSpPr>
          <p:cNvPr id="4" name="Footer Placeholder 3"/>
          <p:cNvSpPr>
            <a:spLocks noGrp="1"/>
          </p:cNvSpPr>
          <p:nvPr>
            <p:ph type="ftr" sz="quarter" idx="11"/>
          </p:nvPr>
        </p:nvSpPr>
        <p:spPr/>
        <p:txBody>
          <a:bodyPr/>
          <a:lstStyle/>
          <a:p>
            <a:endParaRPr lang="en-NG"/>
          </a:p>
        </p:txBody>
      </p:sp>
      <p:sp>
        <p:nvSpPr>
          <p:cNvPr id="5" name="Slide Number Placeholder 4"/>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42494326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F42D73-3987-421C-8FB7-349CFD3018B8}" type="datetimeFigureOut">
              <a:rPr lang="en-NG" smtClean="0"/>
              <a:t>16/05/2022</a:t>
            </a:fld>
            <a:endParaRPr lang="en-NG"/>
          </a:p>
        </p:txBody>
      </p:sp>
      <p:sp>
        <p:nvSpPr>
          <p:cNvPr id="3" name="Footer Placeholder 2"/>
          <p:cNvSpPr>
            <a:spLocks noGrp="1"/>
          </p:cNvSpPr>
          <p:nvPr>
            <p:ph type="ftr" sz="quarter" idx="11"/>
          </p:nvPr>
        </p:nvSpPr>
        <p:spPr/>
        <p:txBody>
          <a:bodyPr/>
          <a:lstStyle/>
          <a:p>
            <a:endParaRPr lang="en-NG"/>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4266019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F42D73-3987-421C-8FB7-349CFD3018B8}" type="datetimeFigureOut">
              <a:rPr lang="en-NG" smtClean="0"/>
              <a:t>16/05/2022</a:t>
            </a:fld>
            <a:endParaRPr lang="en-NG"/>
          </a:p>
        </p:txBody>
      </p:sp>
      <p:sp>
        <p:nvSpPr>
          <p:cNvPr id="6" name="Footer Placeholder 5"/>
          <p:cNvSpPr>
            <a:spLocks noGrp="1"/>
          </p:cNvSpPr>
          <p:nvPr>
            <p:ph type="ftr" sz="quarter" idx="11"/>
          </p:nvPr>
        </p:nvSpPr>
        <p:spPr/>
        <p:txBody>
          <a:bodyPr/>
          <a:lstStyle/>
          <a:p>
            <a:endParaRPr lang="en-NG"/>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3270250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F42D73-3987-421C-8FB7-349CFD3018B8}" type="datetimeFigureOut">
              <a:rPr lang="en-NG" smtClean="0"/>
              <a:t>16/05/2022</a:t>
            </a:fld>
            <a:endParaRPr lang="en-NG"/>
          </a:p>
        </p:txBody>
      </p:sp>
      <p:sp>
        <p:nvSpPr>
          <p:cNvPr id="6" name="Footer Placeholder 5"/>
          <p:cNvSpPr>
            <a:spLocks noGrp="1"/>
          </p:cNvSpPr>
          <p:nvPr>
            <p:ph type="ftr" sz="quarter" idx="11"/>
          </p:nvPr>
        </p:nvSpPr>
        <p:spPr/>
        <p:txBody>
          <a:bodyPr/>
          <a:lstStyle/>
          <a:p>
            <a:endParaRPr lang="en-NG"/>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49045FF-767C-4348-AD9A-079E52B3418C}" type="slidenum">
              <a:rPr lang="en-NG" smtClean="0"/>
              <a:t>‹#›</a:t>
            </a:fld>
            <a:endParaRPr lang="en-NG"/>
          </a:p>
        </p:txBody>
      </p:sp>
    </p:spTree>
    <p:extLst>
      <p:ext uri="{BB962C8B-B14F-4D97-AF65-F5344CB8AC3E}">
        <p14:creationId xmlns:p14="http://schemas.microsoft.com/office/powerpoint/2010/main" val="123537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AF42D73-3987-421C-8FB7-349CFD3018B8}" type="datetimeFigureOut">
              <a:rPr lang="en-NG" smtClean="0"/>
              <a:t>16/05/2022</a:t>
            </a:fld>
            <a:endParaRPr lang="en-NG"/>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NG"/>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649045FF-767C-4348-AD9A-079E52B3418C}" type="slidenum">
              <a:rPr lang="en-NG" smtClean="0"/>
              <a:t>‹#›</a:t>
            </a:fld>
            <a:endParaRPr lang="en-NG"/>
          </a:p>
        </p:txBody>
      </p:sp>
    </p:spTree>
    <p:extLst>
      <p:ext uri="{BB962C8B-B14F-4D97-AF65-F5344CB8AC3E}">
        <p14:creationId xmlns:p14="http://schemas.microsoft.com/office/powerpoint/2010/main" val="28176342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5.jp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6.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3716E-D76C-4614-97CF-75093F5A53F7}"/>
              </a:ext>
            </a:extLst>
          </p:cNvPr>
          <p:cNvSpPr>
            <a:spLocks noGrp="1"/>
          </p:cNvSpPr>
          <p:nvPr>
            <p:ph type="ctrTitle"/>
          </p:nvPr>
        </p:nvSpPr>
        <p:spPr>
          <a:xfrm>
            <a:off x="1293374" y="1249024"/>
            <a:ext cx="8825658" cy="2677648"/>
          </a:xfrm>
        </p:spPr>
        <p:txBody>
          <a:bodyPr/>
          <a:lstStyle/>
          <a:p>
            <a:pPr algn="ctr"/>
            <a:r>
              <a:rPr lang="en-GB" sz="3600" dirty="0">
                <a:latin typeface="Arial" panose="020B0604020202020204" pitchFamily="34" charset="0"/>
                <a:cs typeface="Arial" panose="020B0604020202020204" pitchFamily="34" charset="0"/>
              </a:rPr>
              <a:t>Data Visualisation for Product Review Sentiment Analysis</a:t>
            </a:r>
            <a:br>
              <a:rPr lang="en-GB" sz="3600" dirty="0"/>
            </a:br>
            <a:endParaRPr lang="en-NG" sz="3600" dirty="0"/>
          </a:p>
        </p:txBody>
      </p:sp>
      <p:sp>
        <p:nvSpPr>
          <p:cNvPr id="4" name="Title 1">
            <a:extLst>
              <a:ext uri="{FF2B5EF4-FFF2-40B4-BE49-F238E27FC236}">
                <a16:creationId xmlns:a16="http://schemas.microsoft.com/office/drawing/2014/main" id="{47FB63E1-8F2A-46DB-8CB7-1CD7ED3976DA}"/>
              </a:ext>
            </a:extLst>
          </p:cNvPr>
          <p:cNvSpPr txBox="1">
            <a:spLocks/>
          </p:cNvSpPr>
          <p:nvPr/>
        </p:nvSpPr>
        <p:spPr bwMode="gray">
          <a:xfrm>
            <a:off x="1293374" y="4141886"/>
            <a:ext cx="8825658" cy="957444"/>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en-GB" sz="2000" dirty="0">
              <a:latin typeface="Arial" panose="020B0604020202020204" pitchFamily="34" charset="0"/>
              <a:cs typeface="Arial" panose="020B0604020202020204" pitchFamily="34" charset="0"/>
            </a:endParaRPr>
          </a:p>
          <a:p>
            <a:pPr algn="ctr"/>
            <a:endParaRPr lang="en-GB" sz="2000" dirty="0">
              <a:latin typeface="Arial" panose="020B0604020202020204" pitchFamily="34" charset="0"/>
              <a:cs typeface="Arial" panose="020B0604020202020204" pitchFamily="34" charset="0"/>
            </a:endParaRPr>
          </a:p>
          <a:p>
            <a:pPr algn="ctr"/>
            <a:endParaRPr lang="en-GB" sz="2000" dirty="0">
              <a:latin typeface="Arial" panose="020B0604020202020204" pitchFamily="34" charset="0"/>
              <a:cs typeface="Arial" panose="020B0604020202020204" pitchFamily="34" charset="0"/>
            </a:endParaRPr>
          </a:p>
          <a:p>
            <a:pPr algn="ctr"/>
            <a:r>
              <a:rPr lang="en-GB" sz="2000" dirty="0">
                <a:latin typeface="Arial" panose="020B0604020202020204" pitchFamily="34" charset="0"/>
                <a:cs typeface="Arial" panose="020B0604020202020204" pitchFamily="34" charset="0"/>
              </a:rPr>
              <a:t>Research Proposal</a:t>
            </a:r>
          </a:p>
          <a:p>
            <a:pPr algn="ctr"/>
            <a:r>
              <a:rPr lang="en-GB" sz="2000" dirty="0">
                <a:latin typeface="Arial" panose="020B0604020202020204" pitchFamily="34" charset="0"/>
                <a:cs typeface="Arial" panose="020B0604020202020204" pitchFamily="34" charset="0"/>
              </a:rPr>
              <a:t>By </a:t>
            </a:r>
          </a:p>
          <a:p>
            <a:pPr algn="ctr"/>
            <a:r>
              <a:rPr lang="en-GB" sz="2000" b="1" dirty="0" err="1">
                <a:latin typeface="Arial" panose="020B0604020202020204" pitchFamily="34" charset="0"/>
                <a:cs typeface="Arial" panose="020B0604020202020204" pitchFamily="34" charset="0"/>
              </a:rPr>
              <a:t>Kikelomo</a:t>
            </a:r>
            <a:r>
              <a:rPr lang="en-GB" sz="2000" b="1" dirty="0">
                <a:latin typeface="Arial" panose="020B0604020202020204" pitchFamily="34" charset="0"/>
                <a:cs typeface="Arial" panose="020B0604020202020204" pitchFamily="34" charset="0"/>
              </a:rPr>
              <a:t> </a:t>
            </a:r>
            <a:r>
              <a:rPr lang="en-GB" sz="2000" b="1" dirty="0" err="1">
                <a:latin typeface="Arial" panose="020B0604020202020204" pitchFamily="34" charset="0"/>
                <a:cs typeface="Arial" panose="020B0604020202020204" pitchFamily="34" charset="0"/>
              </a:rPr>
              <a:t>Obayemi</a:t>
            </a:r>
            <a:endParaRPr lang="en-GB" sz="2000" b="1" dirty="0">
              <a:latin typeface="Arial" panose="020B0604020202020204" pitchFamily="34" charset="0"/>
              <a:cs typeface="Arial" panose="020B0604020202020204" pitchFamily="34" charset="0"/>
            </a:endParaRPr>
          </a:p>
          <a:p>
            <a:pPr algn="ctr"/>
            <a:r>
              <a:rPr lang="en-GB" sz="1600" dirty="0">
                <a:latin typeface="Arial" panose="020B0604020202020204" pitchFamily="34" charset="0"/>
                <a:cs typeface="Arial" panose="020B0604020202020204" pitchFamily="34" charset="0"/>
              </a:rPr>
              <a:t>16 May 2022</a:t>
            </a:r>
          </a:p>
        </p:txBody>
      </p:sp>
      <p:sp>
        <p:nvSpPr>
          <p:cNvPr id="5" name="Title 1">
            <a:extLst>
              <a:ext uri="{FF2B5EF4-FFF2-40B4-BE49-F238E27FC236}">
                <a16:creationId xmlns:a16="http://schemas.microsoft.com/office/drawing/2014/main" id="{FC94D419-CA4B-4160-8A8F-FDB553B9040E}"/>
              </a:ext>
            </a:extLst>
          </p:cNvPr>
          <p:cNvSpPr txBox="1">
            <a:spLocks/>
          </p:cNvSpPr>
          <p:nvPr/>
        </p:nvSpPr>
        <p:spPr bwMode="gray">
          <a:xfrm>
            <a:off x="500614" y="5865614"/>
            <a:ext cx="8825658" cy="440047"/>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sz="1200" dirty="0">
                <a:solidFill>
                  <a:schemeClr val="accent4">
                    <a:lumMod val="60000"/>
                    <a:lumOff val="40000"/>
                  </a:schemeClr>
                </a:solidFill>
                <a:latin typeface="Arial" panose="020B0604020202020204" pitchFamily="34" charset="0"/>
                <a:cs typeface="Arial" panose="020B0604020202020204" pitchFamily="34" charset="0"/>
              </a:rPr>
              <a:t>Research Methods and Professional Practice (RMPP) Module, </a:t>
            </a:r>
            <a:r>
              <a:rPr lang="en-GB" sz="1200" dirty="0" err="1">
                <a:solidFill>
                  <a:schemeClr val="accent4">
                    <a:lumMod val="60000"/>
                    <a:lumOff val="40000"/>
                  </a:schemeClr>
                </a:solidFill>
                <a:latin typeface="Arial" panose="020B0604020202020204" pitchFamily="34" charset="0"/>
                <a:cs typeface="Arial" panose="020B0604020202020204" pitchFamily="34" charset="0"/>
              </a:rPr>
              <a:t>UoEO</a:t>
            </a:r>
            <a:endParaRPr lang="en-NG" sz="1200" dirty="0">
              <a:solidFill>
                <a:schemeClr val="accent4">
                  <a:lumMod val="60000"/>
                  <a:lumOff val="40000"/>
                </a:schemeClr>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00A88CC8-BA3D-4D23-88F4-7CB641576D3C}"/>
              </a:ext>
            </a:extLst>
          </p:cNvPr>
          <p:cNvPicPr>
            <a:picLocks noChangeAspect="1"/>
          </p:cNvPicPr>
          <p:nvPr/>
        </p:nvPicPr>
        <p:blipFill>
          <a:blip r:embed="rId4"/>
          <a:stretch>
            <a:fillRect/>
          </a:stretch>
        </p:blipFill>
        <p:spPr>
          <a:xfrm>
            <a:off x="10435906" y="0"/>
            <a:ext cx="710500" cy="1141485"/>
          </a:xfrm>
          <a:prstGeom prst="rect">
            <a:avLst/>
          </a:prstGeom>
        </p:spPr>
      </p:pic>
      <p:pic>
        <p:nvPicPr>
          <p:cNvPr id="14" name="Audio 13">
            <a:hlinkClick r:id="" action="ppaction://media"/>
            <a:extLst>
              <a:ext uri="{FF2B5EF4-FFF2-40B4-BE49-F238E27FC236}">
                <a16:creationId xmlns:a16="http://schemas.microsoft.com/office/drawing/2014/main" id="{37609B87-9D67-9D4F-8026-63EE843AEB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86917364"/>
      </p:ext>
    </p:extLst>
  </p:cSld>
  <p:clrMapOvr>
    <a:masterClrMapping/>
  </p:clrMapOvr>
  <mc:AlternateContent xmlns:mc="http://schemas.openxmlformats.org/markup-compatibility/2006">
    <mc:Choice xmlns:p14="http://schemas.microsoft.com/office/powerpoint/2010/main" Requires="p14">
      <p:transition spd="slow" p14:dur="2000" advTm="24510"/>
    </mc:Choice>
    <mc:Fallback>
      <p:transition spd="slow" advTm="245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3F899-D898-E44D-A69F-AA0DEA7A9FBA}"/>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Research Methodology (..continued)</a:t>
            </a:r>
          </a:p>
        </p:txBody>
      </p:sp>
      <p:sp>
        <p:nvSpPr>
          <p:cNvPr id="3" name="Content Placeholder 2">
            <a:extLst>
              <a:ext uri="{FF2B5EF4-FFF2-40B4-BE49-F238E27FC236}">
                <a16:creationId xmlns:a16="http://schemas.microsoft.com/office/drawing/2014/main" id="{F1025412-740C-9F42-B518-EB53E258E642}"/>
              </a:ext>
            </a:extLst>
          </p:cNvPr>
          <p:cNvSpPr>
            <a:spLocks noGrp="1"/>
          </p:cNvSpPr>
          <p:nvPr>
            <p:ph idx="1"/>
          </p:nvPr>
        </p:nvSpPr>
        <p:spPr>
          <a:xfrm>
            <a:off x="1154954" y="2603499"/>
            <a:ext cx="8825659" cy="3828297"/>
          </a:xfrm>
        </p:spPr>
        <p:txBody>
          <a:bodyPr>
            <a:normAutofit/>
          </a:bodyPr>
          <a:lstStyle/>
          <a:p>
            <a:r>
              <a:rPr lang="en-GB" sz="2000" dirty="0">
                <a:solidFill>
                  <a:schemeClr val="tx1"/>
                </a:solidFill>
                <a:latin typeface="Arial" panose="020B0604020202020204" pitchFamily="34" charset="0"/>
                <a:cs typeface="Arial" panose="020B0604020202020204" pitchFamily="34" charset="0"/>
              </a:rPr>
              <a:t>Alternative Approach</a:t>
            </a:r>
          </a:p>
          <a:p>
            <a:pPr marL="0" indent="0">
              <a:buNone/>
            </a:pPr>
            <a:r>
              <a:rPr lang="en-GB" sz="2000" u="sng" dirty="0">
                <a:solidFill>
                  <a:schemeClr val="tx1"/>
                </a:solidFill>
                <a:latin typeface="Arial" panose="020B0604020202020204" pitchFamily="34" charset="0"/>
                <a:cs typeface="Arial" panose="020B0604020202020204" pitchFamily="34" charset="0"/>
              </a:rPr>
              <a:t>Interviews / Surveys </a:t>
            </a:r>
          </a:p>
          <a:p>
            <a:pPr marL="0" indent="0">
              <a:buNone/>
            </a:pPr>
            <a:r>
              <a:rPr lang="en-GB" sz="2000" dirty="0">
                <a:solidFill>
                  <a:schemeClr val="tx1"/>
                </a:solidFill>
                <a:latin typeface="Arial" panose="020B0604020202020204" pitchFamily="34" charset="0"/>
                <a:cs typeface="Arial" panose="020B0604020202020204" pitchFamily="34" charset="0"/>
              </a:rPr>
              <a:t>it is expected that the challenges of communicating such technical results to the decision makers will be adequately revealed during interviews or via a questionnaire. However, addressing the bias which could arise from individual visualisation tool preference might be a challenge.</a:t>
            </a:r>
          </a:p>
          <a:p>
            <a:pPr>
              <a:buFont typeface="Wingdings" pitchFamily="2" charset="2"/>
              <a:buChar char="Ø"/>
            </a:pPr>
            <a:r>
              <a:rPr lang="en-NG" sz="2000" u="sng" dirty="0">
                <a:solidFill>
                  <a:schemeClr val="tx1"/>
                </a:solidFill>
                <a:latin typeface="Arial" panose="020B0604020202020204" pitchFamily="34" charset="0"/>
                <a:cs typeface="Arial" panose="020B0604020202020204" pitchFamily="34" charset="0"/>
              </a:rPr>
              <a:t>Research Limitation</a:t>
            </a:r>
          </a:p>
          <a:p>
            <a:pPr marL="0" indent="0">
              <a:buNone/>
            </a:pPr>
            <a:r>
              <a:rPr lang="en-NG" sz="2000" dirty="0">
                <a:solidFill>
                  <a:schemeClr val="tx1"/>
                </a:solidFill>
                <a:latin typeface="Arial" panose="020B0604020202020204" pitchFamily="34" charset="0"/>
                <a:cs typeface="Arial" panose="020B0604020202020204" pitchFamily="34" charset="0"/>
              </a:rPr>
              <a:t>Funding: free software available but limited in capabilities. </a:t>
            </a:r>
          </a:p>
        </p:txBody>
      </p:sp>
      <p:pic>
        <p:nvPicPr>
          <p:cNvPr id="4" name="Picture 3">
            <a:extLst>
              <a:ext uri="{FF2B5EF4-FFF2-40B4-BE49-F238E27FC236}">
                <a16:creationId xmlns:a16="http://schemas.microsoft.com/office/drawing/2014/main" id="{4D260DF4-A48A-4E48-916C-36D0835182E2}"/>
              </a:ext>
            </a:extLst>
          </p:cNvPr>
          <p:cNvPicPr>
            <a:picLocks noChangeAspect="1"/>
          </p:cNvPicPr>
          <p:nvPr/>
        </p:nvPicPr>
        <p:blipFill>
          <a:blip r:embed="rId4"/>
          <a:stretch>
            <a:fillRect/>
          </a:stretch>
        </p:blipFill>
        <p:spPr>
          <a:xfrm>
            <a:off x="10435906" y="0"/>
            <a:ext cx="710500" cy="1141485"/>
          </a:xfrm>
          <a:prstGeom prst="rect">
            <a:avLst/>
          </a:prstGeom>
        </p:spPr>
      </p:pic>
      <p:pic>
        <p:nvPicPr>
          <p:cNvPr id="6" name="Audio 5">
            <a:hlinkClick r:id="" action="ppaction://media"/>
            <a:extLst>
              <a:ext uri="{FF2B5EF4-FFF2-40B4-BE49-F238E27FC236}">
                <a16:creationId xmlns:a16="http://schemas.microsoft.com/office/drawing/2014/main" id="{709D5952-1E4D-6844-B4B9-D63A08D265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907130478"/>
      </p:ext>
    </p:extLst>
  </p:cSld>
  <p:clrMapOvr>
    <a:masterClrMapping/>
  </p:clrMapOvr>
  <mc:AlternateContent xmlns:mc="http://schemas.openxmlformats.org/markup-compatibility/2006">
    <mc:Choice xmlns:p14="http://schemas.microsoft.com/office/powerpoint/2010/main" Requires="p14">
      <p:transition spd="slow" p14:dur="2000" advTm="49318"/>
    </mc:Choice>
    <mc:Fallback>
      <p:transition spd="slow" advTm="49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4B945-9964-A74D-8B1F-3F585D5400B7}"/>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Risk Assessment</a:t>
            </a:r>
          </a:p>
        </p:txBody>
      </p:sp>
      <p:graphicFrame>
        <p:nvGraphicFramePr>
          <p:cNvPr id="6" name="Table 6">
            <a:extLst>
              <a:ext uri="{FF2B5EF4-FFF2-40B4-BE49-F238E27FC236}">
                <a16:creationId xmlns:a16="http://schemas.microsoft.com/office/drawing/2014/main" id="{92243086-D1DE-3F4E-AC4F-DA147D7B2122}"/>
              </a:ext>
            </a:extLst>
          </p:cNvPr>
          <p:cNvGraphicFramePr>
            <a:graphicFrameLocks noGrp="1"/>
          </p:cNvGraphicFramePr>
          <p:nvPr>
            <p:ph idx="1"/>
            <p:extLst>
              <p:ext uri="{D42A27DB-BD31-4B8C-83A1-F6EECF244321}">
                <p14:modId xmlns:p14="http://schemas.microsoft.com/office/powerpoint/2010/main" val="2931369196"/>
              </p:ext>
            </p:extLst>
          </p:nvPr>
        </p:nvGraphicFramePr>
        <p:xfrm>
          <a:off x="1155700" y="2603499"/>
          <a:ext cx="9280206" cy="3064624"/>
        </p:xfrm>
        <a:graphic>
          <a:graphicData uri="http://schemas.openxmlformats.org/drawingml/2006/table">
            <a:tbl>
              <a:tblPr firstRow="1" bandRow="1">
                <a:tableStyleId>{16D9F66E-5EB9-4882-86FB-DCBF35E3C3E4}</a:tableStyleId>
              </a:tblPr>
              <a:tblGrid>
                <a:gridCol w="3093402">
                  <a:extLst>
                    <a:ext uri="{9D8B030D-6E8A-4147-A177-3AD203B41FA5}">
                      <a16:colId xmlns:a16="http://schemas.microsoft.com/office/drawing/2014/main" val="3315122861"/>
                    </a:ext>
                  </a:extLst>
                </a:gridCol>
                <a:gridCol w="3093402">
                  <a:extLst>
                    <a:ext uri="{9D8B030D-6E8A-4147-A177-3AD203B41FA5}">
                      <a16:colId xmlns:a16="http://schemas.microsoft.com/office/drawing/2014/main" val="36866619"/>
                    </a:ext>
                  </a:extLst>
                </a:gridCol>
                <a:gridCol w="3093402">
                  <a:extLst>
                    <a:ext uri="{9D8B030D-6E8A-4147-A177-3AD203B41FA5}">
                      <a16:colId xmlns:a16="http://schemas.microsoft.com/office/drawing/2014/main" val="2593614315"/>
                    </a:ext>
                  </a:extLst>
                </a:gridCol>
              </a:tblGrid>
              <a:tr h="937952">
                <a:tc>
                  <a:txBody>
                    <a:bodyPr/>
                    <a:lstStyle/>
                    <a:p>
                      <a:r>
                        <a:rPr lang="en-NG" dirty="0">
                          <a:solidFill>
                            <a:srgbClr val="FF0000"/>
                          </a:solidFill>
                        </a:rPr>
                        <a:t>Risk</a:t>
                      </a:r>
                    </a:p>
                  </a:txBody>
                  <a:tcPr/>
                </a:tc>
                <a:tc>
                  <a:txBody>
                    <a:bodyPr/>
                    <a:lstStyle/>
                    <a:p>
                      <a:r>
                        <a:rPr lang="en-NG" dirty="0">
                          <a:solidFill>
                            <a:srgbClr val="FF0000"/>
                          </a:solidFill>
                        </a:rPr>
                        <a:t>Impact</a:t>
                      </a:r>
                    </a:p>
                  </a:txBody>
                  <a:tcPr/>
                </a:tc>
                <a:tc>
                  <a:txBody>
                    <a:bodyPr/>
                    <a:lstStyle/>
                    <a:p>
                      <a:r>
                        <a:rPr lang="en-NG" dirty="0">
                          <a:solidFill>
                            <a:srgbClr val="FF0000"/>
                          </a:solidFill>
                        </a:rPr>
                        <a:t>Mitigation</a:t>
                      </a:r>
                    </a:p>
                  </a:txBody>
                  <a:tcPr/>
                </a:tc>
                <a:extLst>
                  <a:ext uri="{0D108BD9-81ED-4DB2-BD59-A6C34878D82A}">
                    <a16:rowId xmlns:a16="http://schemas.microsoft.com/office/drawing/2014/main" val="1615522239"/>
                  </a:ext>
                </a:extLst>
              </a:tr>
              <a:tr h="937952">
                <a:tc>
                  <a:txBody>
                    <a:bodyPr/>
                    <a:lstStyle/>
                    <a:p>
                      <a:r>
                        <a:rPr lang="en-NG" dirty="0"/>
                        <a:t>Delays</a:t>
                      </a:r>
                    </a:p>
                  </a:txBody>
                  <a:tcPr/>
                </a:tc>
                <a:tc>
                  <a:txBody>
                    <a:bodyPr/>
                    <a:lstStyle/>
                    <a:p>
                      <a:r>
                        <a:rPr lang="en-NG" dirty="0"/>
                        <a:t>Medium</a:t>
                      </a:r>
                    </a:p>
                  </a:txBody>
                  <a:tcPr/>
                </a:tc>
                <a:tc>
                  <a:txBody>
                    <a:bodyPr/>
                    <a:lstStyle/>
                    <a:p>
                      <a:r>
                        <a:rPr lang="en-NG" dirty="0"/>
                        <a:t>Longest amount of time allocated to the Data Gathering and Analysis activity</a:t>
                      </a:r>
                    </a:p>
                  </a:txBody>
                  <a:tcPr/>
                </a:tc>
                <a:extLst>
                  <a:ext uri="{0D108BD9-81ED-4DB2-BD59-A6C34878D82A}">
                    <a16:rowId xmlns:a16="http://schemas.microsoft.com/office/drawing/2014/main" val="183412935"/>
                  </a:ext>
                </a:extLst>
              </a:tr>
              <a:tr h="937952">
                <a:tc>
                  <a:txBody>
                    <a:bodyPr/>
                    <a:lstStyle/>
                    <a:p>
                      <a:r>
                        <a:rPr lang="en-NG" dirty="0"/>
                        <a:t>Abandonment due to cost.</a:t>
                      </a:r>
                    </a:p>
                  </a:txBody>
                  <a:tcPr/>
                </a:tc>
                <a:tc>
                  <a:txBody>
                    <a:bodyPr/>
                    <a:lstStyle/>
                    <a:p>
                      <a:r>
                        <a:rPr lang="en-NG" dirty="0"/>
                        <a:t>Medium to High</a:t>
                      </a:r>
                    </a:p>
                  </a:txBody>
                  <a:tcPr/>
                </a:tc>
                <a:tc>
                  <a:txBody>
                    <a:bodyPr/>
                    <a:lstStyle/>
                    <a:p>
                      <a:r>
                        <a:rPr lang="en-NG" dirty="0"/>
                        <a:t>Budget Provision</a:t>
                      </a:r>
                    </a:p>
                  </a:txBody>
                  <a:tcPr/>
                </a:tc>
                <a:extLst>
                  <a:ext uri="{0D108BD9-81ED-4DB2-BD59-A6C34878D82A}">
                    <a16:rowId xmlns:a16="http://schemas.microsoft.com/office/drawing/2014/main" val="2269776290"/>
                  </a:ext>
                </a:extLst>
              </a:tr>
            </a:tbl>
          </a:graphicData>
        </a:graphic>
      </p:graphicFrame>
      <p:pic>
        <p:nvPicPr>
          <p:cNvPr id="4" name="Picture 3">
            <a:extLst>
              <a:ext uri="{FF2B5EF4-FFF2-40B4-BE49-F238E27FC236}">
                <a16:creationId xmlns:a16="http://schemas.microsoft.com/office/drawing/2014/main" id="{1BC86C53-1A7D-794D-9218-E41179F4750A}"/>
              </a:ext>
            </a:extLst>
          </p:cNvPr>
          <p:cNvPicPr>
            <a:picLocks noChangeAspect="1"/>
          </p:cNvPicPr>
          <p:nvPr/>
        </p:nvPicPr>
        <p:blipFill>
          <a:blip r:embed="rId4"/>
          <a:stretch>
            <a:fillRect/>
          </a:stretch>
        </p:blipFill>
        <p:spPr>
          <a:xfrm>
            <a:off x="10435906" y="0"/>
            <a:ext cx="710500" cy="1141485"/>
          </a:xfrm>
          <a:prstGeom prst="rect">
            <a:avLst/>
          </a:prstGeom>
        </p:spPr>
      </p:pic>
      <p:sp>
        <p:nvSpPr>
          <p:cNvPr id="7" name="TextBox 6">
            <a:extLst>
              <a:ext uri="{FF2B5EF4-FFF2-40B4-BE49-F238E27FC236}">
                <a16:creationId xmlns:a16="http://schemas.microsoft.com/office/drawing/2014/main" id="{EC6BAA03-6D90-2C43-97D1-DB71F806DAE0}"/>
              </a:ext>
            </a:extLst>
          </p:cNvPr>
          <p:cNvSpPr txBox="1"/>
          <p:nvPr/>
        </p:nvSpPr>
        <p:spPr>
          <a:xfrm>
            <a:off x="1027633" y="5730443"/>
            <a:ext cx="9280952" cy="307777"/>
          </a:xfrm>
          <a:prstGeom prst="rect">
            <a:avLst/>
          </a:prstGeom>
          <a:noFill/>
        </p:spPr>
        <p:txBody>
          <a:bodyPr wrap="square" rtlCol="0">
            <a:spAutoFit/>
          </a:bodyPr>
          <a:lstStyle/>
          <a:p>
            <a:r>
              <a:rPr lang="en-NG" sz="1400" dirty="0">
                <a:solidFill>
                  <a:schemeClr val="accent4">
                    <a:lumMod val="75000"/>
                  </a:schemeClr>
                </a:solidFill>
                <a:latin typeface="Arial" panose="020B0604020202020204" pitchFamily="34" charset="0"/>
                <a:cs typeface="Arial" panose="020B0604020202020204" pitchFamily="34" charset="0"/>
              </a:rPr>
              <a:t>Table 2: Risk Assessment Matrix</a:t>
            </a:r>
          </a:p>
        </p:txBody>
      </p:sp>
      <p:pic>
        <p:nvPicPr>
          <p:cNvPr id="9" name="Audio 8">
            <a:hlinkClick r:id="" action="ppaction://media"/>
            <a:extLst>
              <a:ext uri="{FF2B5EF4-FFF2-40B4-BE49-F238E27FC236}">
                <a16:creationId xmlns:a16="http://schemas.microsoft.com/office/drawing/2014/main" id="{E7C9DA46-2090-2049-8FFF-4916075CE3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8086722"/>
      </p:ext>
    </p:extLst>
  </p:cSld>
  <p:clrMapOvr>
    <a:masterClrMapping/>
  </p:clrMapOvr>
  <mc:AlternateContent xmlns:mc="http://schemas.openxmlformats.org/markup-compatibility/2006">
    <mc:Choice xmlns:p14="http://schemas.microsoft.com/office/powerpoint/2010/main" Requires="p14">
      <p:transition spd="slow" p14:dur="2000" advTm="53762"/>
    </mc:Choice>
    <mc:Fallback>
      <p:transition spd="slow" advTm="537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5DB60-4050-0445-8A84-E93D485DAD0C}"/>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Ethical  Considerations</a:t>
            </a:r>
          </a:p>
        </p:txBody>
      </p:sp>
      <p:sp>
        <p:nvSpPr>
          <p:cNvPr id="3" name="Content Placeholder 2">
            <a:extLst>
              <a:ext uri="{FF2B5EF4-FFF2-40B4-BE49-F238E27FC236}">
                <a16:creationId xmlns:a16="http://schemas.microsoft.com/office/drawing/2014/main" id="{C8B5F50D-5303-C24F-AD03-0B0C6DE82548}"/>
              </a:ext>
            </a:extLst>
          </p:cNvPr>
          <p:cNvSpPr>
            <a:spLocks noGrp="1"/>
          </p:cNvSpPr>
          <p:nvPr>
            <p:ph idx="1"/>
          </p:nvPr>
        </p:nvSpPr>
        <p:spPr>
          <a:xfrm>
            <a:off x="1154954" y="2603500"/>
            <a:ext cx="9065492" cy="3669978"/>
          </a:xfrm>
        </p:spPr>
        <p:txBody>
          <a:bodyPr>
            <a:normAutofit fontScale="55000" lnSpcReduction="20000"/>
          </a:bodyPr>
          <a:lstStyle/>
          <a:p>
            <a:r>
              <a:rPr lang="en-GB" sz="3200" u="sng" dirty="0">
                <a:solidFill>
                  <a:schemeClr val="tx1"/>
                </a:solidFill>
                <a:latin typeface="Arial" panose="020B0604020202020204" pitchFamily="34" charset="0"/>
                <a:cs typeface="Arial" panose="020B0604020202020204" pitchFamily="34" charset="0"/>
              </a:rPr>
              <a:t>Licensed Software </a:t>
            </a:r>
            <a:endParaRPr lang="en-GB" sz="3200" dirty="0">
              <a:solidFill>
                <a:schemeClr val="tx1"/>
              </a:solidFill>
              <a:latin typeface="Arial" panose="020B0604020202020204" pitchFamily="34" charset="0"/>
              <a:cs typeface="Arial" panose="020B0604020202020204" pitchFamily="34" charset="0"/>
            </a:endParaRPr>
          </a:p>
          <a:p>
            <a:pPr marL="0" indent="0">
              <a:buNone/>
            </a:pPr>
            <a:r>
              <a:rPr lang="en-GB" sz="3200" dirty="0">
                <a:solidFill>
                  <a:schemeClr val="tx1"/>
                </a:solidFill>
                <a:latin typeface="Arial" panose="020B0604020202020204" pitchFamily="34" charset="0"/>
                <a:cs typeface="Arial" panose="020B0604020202020204" pitchFamily="34" charset="0"/>
              </a:rPr>
              <a:t>Only up-to-date and licensed versions of visualisation software will be used in this research. These will be sourced from the official website of the software providers</a:t>
            </a:r>
          </a:p>
          <a:p>
            <a:pPr marL="0" indent="0">
              <a:buNone/>
            </a:pPr>
            <a:endParaRPr lang="en-GB" sz="3200" dirty="0">
              <a:solidFill>
                <a:schemeClr val="tx1"/>
              </a:solidFill>
              <a:latin typeface="Arial" panose="020B0604020202020204" pitchFamily="34" charset="0"/>
              <a:cs typeface="Arial" panose="020B0604020202020204" pitchFamily="34" charset="0"/>
            </a:endParaRPr>
          </a:p>
          <a:p>
            <a:r>
              <a:rPr lang="en-GB" sz="3200" u="sng" dirty="0">
                <a:solidFill>
                  <a:schemeClr val="tx1"/>
                </a:solidFill>
                <a:latin typeface="Arial" panose="020B0604020202020204" pitchFamily="34" charset="0"/>
                <a:cs typeface="Arial" panose="020B0604020202020204" pitchFamily="34" charset="0"/>
              </a:rPr>
              <a:t>Honesty, Integrity and Accuracy</a:t>
            </a:r>
            <a:endParaRPr lang="en-GB" sz="3200" dirty="0">
              <a:solidFill>
                <a:schemeClr val="tx1"/>
              </a:solidFill>
              <a:latin typeface="Arial" panose="020B0604020202020204" pitchFamily="34" charset="0"/>
              <a:cs typeface="Arial" panose="020B0604020202020204" pitchFamily="34" charset="0"/>
            </a:endParaRPr>
          </a:p>
          <a:p>
            <a:pPr marL="0" indent="0">
              <a:buNone/>
            </a:pPr>
            <a:r>
              <a:rPr lang="en-GB" sz="3200" dirty="0">
                <a:solidFill>
                  <a:schemeClr val="tx1"/>
                </a:solidFill>
                <a:latin typeface="Arial" panose="020B0604020202020204" pitchFamily="34" charset="0"/>
                <a:cs typeface="Arial" panose="020B0604020202020204" pitchFamily="34" charset="0"/>
              </a:rPr>
              <a:t>This research will be conducted with uttermost honesty and integrity. Experiments will be conducted carefully and results will be presented with the highest level of accuracy. </a:t>
            </a:r>
          </a:p>
          <a:p>
            <a:pPr marL="0" indent="0">
              <a:buNone/>
            </a:pPr>
            <a:endParaRPr lang="en-GB" sz="3200" dirty="0">
              <a:solidFill>
                <a:schemeClr val="tx1"/>
              </a:solidFill>
              <a:latin typeface="Arial" panose="020B0604020202020204" pitchFamily="34" charset="0"/>
              <a:cs typeface="Arial" panose="020B0604020202020204" pitchFamily="34" charset="0"/>
            </a:endParaRPr>
          </a:p>
          <a:p>
            <a:r>
              <a:rPr lang="en-GB" sz="3200" u="sng" dirty="0">
                <a:solidFill>
                  <a:schemeClr val="tx1"/>
                </a:solidFill>
                <a:latin typeface="Arial" panose="020B0604020202020204" pitchFamily="34" charset="0"/>
                <a:cs typeface="Arial" panose="020B0604020202020204" pitchFamily="34" charset="0"/>
              </a:rPr>
              <a:t>Intellectual Property</a:t>
            </a:r>
            <a:endParaRPr lang="en-GB" sz="3200" dirty="0">
              <a:solidFill>
                <a:schemeClr val="tx1"/>
              </a:solidFill>
              <a:latin typeface="Arial" panose="020B0604020202020204" pitchFamily="34" charset="0"/>
              <a:cs typeface="Arial" panose="020B0604020202020204" pitchFamily="34" charset="0"/>
            </a:endParaRPr>
          </a:p>
          <a:p>
            <a:pPr marL="0" indent="0">
              <a:buNone/>
            </a:pPr>
            <a:r>
              <a:rPr lang="en-GB" sz="3200" dirty="0">
                <a:solidFill>
                  <a:schemeClr val="tx1"/>
                </a:solidFill>
                <a:latin typeface="Arial" panose="020B0604020202020204" pitchFamily="34" charset="0"/>
                <a:cs typeface="Arial" panose="020B0604020202020204" pitchFamily="34" charset="0"/>
              </a:rPr>
              <a:t>Credits will be given to other research works that have paved the way for this one.</a:t>
            </a:r>
          </a:p>
          <a:p>
            <a:pPr marL="0" indent="0">
              <a:buNone/>
            </a:pPr>
            <a:br>
              <a:rPr lang="en-GB" dirty="0"/>
            </a:br>
            <a:endParaRPr lang="en-NG" dirty="0"/>
          </a:p>
        </p:txBody>
      </p:sp>
      <p:pic>
        <p:nvPicPr>
          <p:cNvPr id="4" name="Picture 3">
            <a:extLst>
              <a:ext uri="{FF2B5EF4-FFF2-40B4-BE49-F238E27FC236}">
                <a16:creationId xmlns:a16="http://schemas.microsoft.com/office/drawing/2014/main" id="{0F393C80-12C9-8449-8860-7E9F7DF6C95E}"/>
              </a:ext>
            </a:extLst>
          </p:cNvPr>
          <p:cNvPicPr>
            <a:picLocks noChangeAspect="1"/>
          </p:cNvPicPr>
          <p:nvPr/>
        </p:nvPicPr>
        <p:blipFill>
          <a:blip r:embed="rId4"/>
          <a:stretch>
            <a:fillRect/>
          </a:stretch>
        </p:blipFill>
        <p:spPr>
          <a:xfrm>
            <a:off x="10435906" y="0"/>
            <a:ext cx="710500" cy="1141485"/>
          </a:xfrm>
          <a:prstGeom prst="rect">
            <a:avLst/>
          </a:prstGeom>
        </p:spPr>
      </p:pic>
      <p:pic>
        <p:nvPicPr>
          <p:cNvPr id="6" name="Audio 5">
            <a:hlinkClick r:id="" action="ppaction://media"/>
            <a:extLst>
              <a:ext uri="{FF2B5EF4-FFF2-40B4-BE49-F238E27FC236}">
                <a16:creationId xmlns:a16="http://schemas.microsoft.com/office/drawing/2014/main" id="{B4A01FC5-D11F-AA40-AEC2-F7894A8D000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068778074"/>
      </p:ext>
    </p:extLst>
  </p:cSld>
  <p:clrMapOvr>
    <a:masterClrMapping/>
  </p:clrMapOvr>
  <mc:AlternateContent xmlns:mc="http://schemas.openxmlformats.org/markup-compatibility/2006">
    <mc:Choice xmlns:p14="http://schemas.microsoft.com/office/powerpoint/2010/main" Requires="p14">
      <p:transition spd="slow" p14:dur="2000" advTm="52942"/>
    </mc:Choice>
    <mc:Fallback>
      <p:transition spd="slow" advTm="52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950D5-36EB-CA4C-85D7-3572C10A00C5}"/>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Research Artefacts</a:t>
            </a:r>
          </a:p>
        </p:txBody>
      </p:sp>
      <p:sp>
        <p:nvSpPr>
          <p:cNvPr id="3" name="Content Placeholder 2">
            <a:extLst>
              <a:ext uri="{FF2B5EF4-FFF2-40B4-BE49-F238E27FC236}">
                <a16:creationId xmlns:a16="http://schemas.microsoft.com/office/drawing/2014/main" id="{D08F5C25-3AA2-534B-BCAA-6760E07DE269}"/>
              </a:ext>
            </a:extLst>
          </p:cNvPr>
          <p:cNvSpPr>
            <a:spLocks noGrp="1"/>
          </p:cNvSpPr>
          <p:nvPr>
            <p:ph idx="1"/>
          </p:nvPr>
        </p:nvSpPr>
        <p:spPr/>
        <p:txBody>
          <a:bodyPr>
            <a:normAutofit lnSpcReduction="10000"/>
          </a:bodyPr>
          <a:lstStyle/>
          <a:p>
            <a:r>
              <a:rPr lang="en-GB" sz="2000" u="sng" dirty="0">
                <a:solidFill>
                  <a:schemeClr val="tx1"/>
                </a:solidFill>
                <a:latin typeface="Arial" panose="020B0604020202020204" pitchFamily="34" charset="0"/>
                <a:cs typeface="Arial" panose="020B0604020202020204" pitchFamily="34" charset="0"/>
              </a:rPr>
              <a:t>Framework Design</a:t>
            </a:r>
            <a:endParaRPr lang="en-GB" sz="2000" dirty="0">
              <a:solidFill>
                <a:schemeClr val="tx1"/>
              </a:solidFill>
              <a:latin typeface="Arial" panose="020B0604020202020204" pitchFamily="34" charset="0"/>
              <a:cs typeface="Arial" panose="020B0604020202020204" pitchFamily="34" charset="0"/>
            </a:endParaRPr>
          </a:p>
          <a:p>
            <a:pPr marL="0" indent="0">
              <a:buNone/>
            </a:pPr>
            <a:r>
              <a:rPr lang="en-GB" sz="2000" dirty="0">
                <a:solidFill>
                  <a:schemeClr val="tx1"/>
                </a:solidFill>
                <a:latin typeface="Arial" panose="020B0604020202020204" pitchFamily="34" charset="0"/>
                <a:cs typeface="Arial" panose="020B0604020202020204" pitchFamily="34" charset="0"/>
              </a:rPr>
              <a:t>A framework will be developed to allow the integration of the sentiment analysis tool with the chosen data visualisation tool.</a:t>
            </a:r>
          </a:p>
          <a:p>
            <a:r>
              <a:rPr lang="en-GB" sz="2000" u="sng" dirty="0">
                <a:solidFill>
                  <a:schemeClr val="tx1"/>
                </a:solidFill>
                <a:latin typeface="Arial" panose="020B0604020202020204" pitchFamily="34" charset="0"/>
                <a:cs typeface="Arial" panose="020B0604020202020204" pitchFamily="34" charset="0"/>
              </a:rPr>
              <a:t>Software Demo</a:t>
            </a:r>
            <a:endParaRPr lang="en-GB" sz="2000" dirty="0">
              <a:solidFill>
                <a:schemeClr val="tx1"/>
              </a:solidFill>
              <a:latin typeface="Arial" panose="020B0604020202020204" pitchFamily="34" charset="0"/>
              <a:cs typeface="Arial" panose="020B0604020202020204" pitchFamily="34" charset="0"/>
            </a:endParaRPr>
          </a:p>
          <a:p>
            <a:pPr marL="0" indent="0">
              <a:buNone/>
            </a:pPr>
            <a:r>
              <a:rPr lang="en-GB" sz="2000" dirty="0">
                <a:solidFill>
                  <a:schemeClr val="tx1"/>
                </a:solidFill>
                <a:latin typeface="Arial" panose="020B0604020202020204" pitchFamily="34" charset="0"/>
                <a:cs typeface="Arial" panose="020B0604020202020204" pitchFamily="34" charset="0"/>
              </a:rPr>
              <a:t>Video demonstration of how the visualisation tool is used to display sentiment analysis results will be done and lastly,</a:t>
            </a:r>
          </a:p>
          <a:p>
            <a:r>
              <a:rPr lang="en-GB" sz="2000" u="sng" dirty="0">
                <a:solidFill>
                  <a:schemeClr val="tx1"/>
                </a:solidFill>
                <a:latin typeface="Arial" panose="020B0604020202020204" pitchFamily="34" charset="0"/>
                <a:cs typeface="Arial" panose="020B0604020202020204" pitchFamily="34" charset="0"/>
              </a:rPr>
              <a:t>Screenshots</a:t>
            </a:r>
            <a:r>
              <a:rPr lang="en-GB" sz="2000" dirty="0">
                <a:solidFill>
                  <a:schemeClr val="tx1"/>
                </a:solidFill>
                <a:latin typeface="Arial" panose="020B0604020202020204" pitchFamily="34" charset="0"/>
                <a:cs typeface="Arial" panose="020B0604020202020204" pitchFamily="34" charset="0"/>
              </a:rPr>
              <a:t> emphasising key decision-making stats as presented by the recommended visualisation tool.</a:t>
            </a:r>
          </a:p>
          <a:p>
            <a:pPr marL="0" indent="0">
              <a:buNone/>
            </a:pPr>
            <a:br>
              <a:rPr lang="en-GB" dirty="0"/>
            </a:br>
            <a:endParaRPr lang="en-NG" dirty="0"/>
          </a:p>
        </p:txBody>
      </p:sp>
      <p:pic>
        <p:nvPicPr>
          <p:cNvPr id="5" name="Picture 4">
            <a:extLst>
              <a:ext uri="{FF2B5EF4-FFF2-40B4-BE49-F238E27FC236}">
                <a16:creationId xmlns:a16="http://schemas.microsoft.com/office/drawing/2014/main" id="{EE2A6D61-6BDF-0B42-91B9-D60D6627FD43}"/>
              </a:ext>
            </a:extLst>
          </p:cNvPr>
          <p:cNvPicPr>
            <a:picLocks noChangeAspect="1"/>
          </p:cNvPicPr>
          <p:nvPr/>
        </p:nvPicPr>
        <p:blipFill>
          <a:blip r:embed="rId4"/>
          <a:stretch>
            <a:fillRect/>
          </a:stretch>
        </p:blipFill>
        <p:spPr>
          <a:xfrm>
            <a:off x="10435906" y="0"/>
            <a:ext cx="710500" cy="1141485"/>
          </a:xfrm>
          <a:prstGeom prst="rect">
            <a:avLst/>
          </a:prstGeom>
        </p:spPr>
      </p:pic>
      <p:pic>
        <p:nvPicPr>
          <p:cNvPr id="6" name="Audio 5">
            <a:hlinkClick r:id="" action="ppaction://media"/>
            <a:extLst>
              <a:ext uri="{FF2B5EF4-FFF2-40B4-BE49-F238E27FC236}">
                <a16:creationId xmlns:a16="http://schemas.microsoft.com/office/drawing/2014/main" id="{A334A65B-59BD-F540-8BB7-265D0EB526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4854278"/>
      </p:ext>
    </p:extLst>
  </p:cSld>
  <p:clrMapOvr>
    <a:masterClrMapping/>
  </p:clrMapOvr>
  <mc:AlternateContent xmlns:mc="http://schemas.openxmlformats.org/markup-compatibility/2006">
    <mc:Choice xmlns:p14="http://schemas.microsoft.com/office/powerpoint/2010/main" Requires="p14">
      <p:transition spd="slow" p14:dur="2000" advTm="42434"/>
    </mc:Choice>
    <mc:Fallback>
      <p:transition spd="slow" advTm="42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4" name="Rectangle 73">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4">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5"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77" name="Rectangle 76">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9"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81" name="Rectangle 80">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29BDF24-459B-2F4C-9AB9-299CE7C27CCD}"/>
              </a:ext>
            </a:extLst>
          </p:cNvPr>
          <p:cNvSpPr>
            <a:spLocks noGrp="1"/>
          </p:cNvSpPr>
          <p:nvPr>
            <p:ph type="title"/>
          </p:nvPr>
        </p:nvSpPr>
        <p:spPr>
          <a:xfrm>
            <a:off x="1250687" y="143105"/>
            <a:ext cx="5356303" cy="1143000"/>
          </a:xfrm>
        </p:spPr>
        <p:txBody>
          <a:bodyPr vert="horz" lIns="91440" tIns="45720" rIns="91440" bIns="45720" rtlCol="0" anchor="b">
            <a:normAutofit/>
          </a:bodyPr>
          <a:lstStyle/>
          <a:p>
            <a:r>
              <a:rPr lang="en-US" b="0" i="0" kern="1200" dirty="0">
                <a:solidFill>
                  <a:srgbClr val="EBEBEB"/>
                </a:solidFill>
                <a:latin typeface="Arial" panose="020B0604020202020204" pitchFamily="34" charset="0"/>
                <a:cs typeface="Arial" panose="020B0604020202020204" pitchFamily="34" charset="0"/>
              </a:rPr>
              <a:t>Proposed Timelines</a:t>
            </a:r>
          </a:p>
        </p:txBody>
      </p:sp>
      <p:pic>
        <p:nvPicPr>
          <p:cNvPr id="1028" name="Picture 4">
            <a:extLst>
              <a:ext uri="{FF2B5EF4-FFF2-40B4-BE49-F238E27FC236}">
                <a16:creationId xmlns:a16="http://schemas.microsoft.com/office/drawing/2014/main" id="{B6687277-76A8-B945-8E33-3636A9A8292B}"/>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109763" y="1286105"/>
            <a:ext cx="7814318" cy="4675911"/>
          </a:xfrm>
          <a:prstGeom prst="roundRect">
            <a:avLst>
              <a:gd name="adj" fmla="val 1858"/>
            </a:avLst>
          </a:prstGeom>
          <a:noFill/>
          <a:effectLst>
            <a:outerShdw blurRad="50800" dist="50800" dir="54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C2ADDA4F-B3D6-D246-80B1-944B209F0C68}"/>
              </a:ext>
            </a:extLst>
          </p:cNvPr>
          <p:cNvPicPr>
            <a:picLocks noChangeAspect="1"/>
          </p:cNvPicPr>
          <p:nvPr/>
        </p:nvPicPr>
        <p:blipFill>
          <a:blip r:embed="rId6"/>
          <a:stretch>
            <a:fillRect/>
          </a:stretch>
        </p:blipFill>
        <p:spPr>
          <a:xfrm>
            <a:off x="10435906" y="0"/>
            <a:ext cx="710500" cy="1141485"/>
          </a:xfrm>
          <a:prstGeom prst="rect">
            <a:avLst/>
          </a:prstGeom>
        </p:spPr>
      </p:pic>
      <p:pic>
        <p:nvPicPr>
          <p:cNvPr id="7" name="Audio 6">
            <a:hlinkClick r:id="" action="ppaction://media"/>
            <a:extLst>
              <a:ext uri="{FF2B5EF4-FFF2-40B4-BE49-F238E27FC236}">
                <a16:creationId xmlns:a16="http://schemas.microsoft.com/office/drawing/2014/main" id="{EF78C739-3253-FB41-A5E5-80B868F4FF7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1986252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97500"/>
    </mc:Choice>
    <mc:Fallback>
      <p:transition spd="slow" advTm="97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EF71B-06A5-5148-91C9-F27DAB5C5170}"/>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Conclusion</a:t>
            </a:r>
          </a:p>
        </p:txBody>
      </p:sp>
      <p:sp>
        <p:nvSpPr>
          <p:cNvPr id="3" name="Content Placeholder 2">
            <a:extLst>
              <a:ext uri="{FF2B5EF4-FFF2-40B4-BE49-F238E27FC236}">
                <a16:creationId xmlns:a16="http://schemas.microsoft.com/office/drawing/2014/main" id="{588356F9-D955-BF42-BDAD-00BC3ECFAEA6}"/>
              </a:ext>
            </a:extLst>
          </p:cNvPr>
          <p:cNvSpPr>
            <a:spLocks noGrp="1"/>
          </p:cNvSpPr>
          <p:nvPr>
            <p:ph idx="1"/>
          </p:nvPr>
        </p:nvSpPr>
        <p:spPr/>
        <p:txBody>
          <a:bodyPr>
            <a:normAutofit/>
          </a:bodyPr>
          <a:lstStyle/>
          <a:p>
            <a:r>
              <a:rPr lang="en-GB" sz="2000" dirty="0">
                <a:solidFill>
                  <a:schemeClr val="tx1"/>
                </a:solidFill>
                <a:latin typeface="Arial" panose="020B0604020202020204" pitchFamily="34" charset="0"/>
                <a:cs typeface="Arial" panose="020B0604020202020204" pitchFamily="34" charset="0"/>
              </a:rPr>
              <a:t>In conclusion, this research is being conducted to address the important research questions outlined in slide 3. It is expected that machine learning practitioners, managers in ecommerce and decision makers will find the outcome beneficial.</a:t>
            </a:r>
            <a:endParaRPr lang="en-NG" sz="2000" dirty="0">
              <a:solidFill>
                <a:schemeClr val="tx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78EB929-9E21-D24F-B4BE-9B931259A783}"/>
              </a:ext>
            </a:extLst>
          </p:cNvPr>
          <p:cNvPicPr>
            <a:picLocks noChangeAspect="1"/>
          </p:cNvPicPr>
          <p:nvPr/>
        </p:nvPicPr>
        <p:blipFill>
          <a:blip r:embed="rId4"/>
          <a:stretch>
            <a:fillRect/>
          </a:stretch>
        </p:blipFill>
        <p:spPr>
          <a:xfrm>
            <a:off x="10435906" y="0"/>
            <a:ext cx="710500" cy="1141485"/>
          </a:xfrm>
          <a:prstGeom prst="rect">
            <a:avLst/>
          </a:prstGeom>
        </p:spPr>
      </p:pic>
      <p:pic>
        <p:nvPicPr>
          <p:cNvPr id="6" name="Audio 5">
            <a:hlinkClick r:id="" action="ppaction://media"/>
            <a:extLst>
              <a:ext uri="{FF2B5EF4-FFF2-40B4-BE49-F238E27FC236}">
                <a16:creationId xmlns:a16="http://schemas.microsoft.com/office/drawing/2014/main" id="{8C18E9B7-A4FE-C741-8A6C-237FA2D99A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121525042"/>
      </p:ext>
    </p:extLst>
  </p:cSld>
  <p:clrMapOvr>
    <a:masterClrMapping/>
  </p:clrMapOvr>
  <mc:AlternateContent xmlns:mc="http://schemas.openxmlformats.org/markup-compatibility/2006">
    <mc:Choice xmlns:p14="http://schemas.microsoft.com/office/powerpoint/2010/main" Requires="p14">
      <p:transition spd="slow" p14:dur="2000" advTm="22377"/>
    </mc:Choice>
    <mc:Fallback>
      <p:transition spd="slow" advTm="22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A8327-EB2F-7B4B-AA85-DEC47684A274}"/>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References</a:t>
            </a:r>
          </a:p>
        </p:txBody>
      </p:sp>
      <p:sp>
        <p:nvSpPr>
          <p:cNvPr id="3" name="Content Placeholder 2">
            <a:extLst>
              <a:ext uri="{FF2B5EF4-FFF2-40B4-BE49-F238E27FC236}">
                <a16:creationId xmlns:a16="http://schemas.microsoft.com/office/drawing/2014/main" id="{D34349BF-26B1-0A4A-A99A-FCED881B7B76}"/>
              </a:ext>
            </a:extLst>
          </p:cNvPr>
          <p:cNvSpPr>
            <a:spLocks noGrp="1"/>
          </p:cNvSpPr>
          <p:nvPr>
            <p:ph idx="1"/>
          </p:nvPr>
        </p:nvSpPr>
        <p:spPr>
          <a:xfrm>
            <a:off x="1154954" y="2603500"/>
            <a:ext cx="9748398" cy="3959346"/>
          </a:xfrm>
        </p:spPr>
        <p:txBody>
          <a:bodyPr>
            <a:normAutofit fontScale="92500" lnSpcReduction="10000"/>
          </a:bodyPr>
          <a:lstStyle/>
          <a:p>
            <a:pPr marL="0" indent="0">
              <a:buNone/>
            </a:pPr>
            <a:endParaRPr lang="en-GB" sz="2100" dirty="0">
              <a:solidFill>
                <a:schemeClr val="tx1"/>
              </a:solidFill>
              <a:latin typeface="Arial" panose="020B0604020202020204" pitchFamily="34" charset="0"/>
              <a:cs typeface="Arial" panose="020B0604020202020204" pitchFamily="34" charset="0"/>
            </a:endParaRPr>
          </a:p>
          <a:p>
            <a:r>
              <a:rPr lang="en-GB" sz="2100" dirty="0" err="1">
                <a:solidFill>
                  <a:schemeClr val="tx1"/>
                </a:solidFill>
                <a:latin typeface="Arial" panose="020B0604020202020204" pitchFamily="34" charset="0"/>
                <a:cs typeface="Arial" panose="020B0604020202020204" pitchFamily="34" charset="0"/>
              </a:rPr>
              <a:t>AlQahtani</a:t>
            </a:r>
            <a:r>
              <a:rPr lang="en-GB" sz="2100" dirty="0">
                <a:solidFill>
                  <a:schemeClr val="tx1"/>
                </a:solidFill>
                <a:latin typeface="Arial" panose="020B0604020202020204" pitchFamily="34" charset="0"/>
                <a:cs typeface="Arial" panose="020B0604020202020204" pitchFamily="34" charset="0"/>
              </a:rPr>
              <a:t>, A.S. (2021) Product Sentiment Analysis for Amazon Reviews. International Journal of Computer Science &amp; Information Technology (IJCSIT)13.</a:t>
            </a:r>
          </a:p>
          <a:p>
            <a:r>
              <a:rPr lang="en-GB" sz="2100" dirty="0" err="1">
                <a:solidFill>
                  <a:schemeClr val="tx1"/>
                </a:solidFill>
                <a:latin typeface="Arial" panose="020B0604020202020204" pitchFamily="34" charset="0"/>
                <a:cs typeface="Arial" panose="020B0604020202020204" pitchFamily="34" charset="0"/>
              </a:rPr>
              <a:t>Beigi</a:t>
            </a:r>
            <a:r>
              <a:rPr lang="en-GB" sz="2100" dirty="0">
                <a:solidFill>
                  <a:schemeClr val="tx1"/>
                </a:solidFill>
                <a:latin typeface="Arial" panose="020B0604020202020204" pitchFamily="34" charset="0"/>
                <a:cs typeface="Arial" panose="020B0604020202020204" pitchFamily="34" charset="0"/>
              </a:rPr>
              <a:t>, G., Hu, X., </a:t>
            </a:r>
            <a:r>
              <a:rPr lang="en-GB" sz="2100" dirty="0" err="1">
                <a:solidFill>
                  <a:schemeClr val="tx1"/>
                </a:solidFill>
                <a:latin typeface="Arial" panose="020B0604020202020204" pitchFamily="34" charset="0"/>
                <a:cs typeface="Arial" panose="020B0604020202020204" pitchFamily="34" charset="0"/>
              </a:rPr>
              <a:t>Maciejewski</a:t>
            </a:r>
            <a:r>
              <a:rPr lang="en-GB" sz="2100" dirty="0">
                <a:solidFill>
                  <a:schemeClr val="tx1"/>
                </a:solidFill>
                <a:latin typeface="Arial" panose="020B0604020202020204" pitchFamily="34" charset="0"/>
                <a:cs typeface="Arial" panose="020B0604020202020204" pitchFamily="34" charset="0"/>
              </a:rPr>
              <a:t>, R. and Liu, H. (2016) An overview of sentiment analysis in social media and its applications in disaster relief. </a:t>
            </a:r>
            <a:r>
              <a:rPr lang="en-GB" sz="2100" i="1" dirty="0">
                <a:solidFill>
                  <a:schemeClr val="tx1"/>
                </a:solidFill>
                <a:latin typeface="Arial" panose="020B0604020202020204" pitchFamily="34" charset="0"/>
                <a:cs typeface="Arial" panose="020B0604020202020204" pitchFamily="34" charset="0"/>
              </a:rPr>
              <a:t>Sentiment analysis and ontology engineering</a:t>
            </a:r>
            <a:r>
              <a:rPr lang="en-GB" sz="2100" dirty="0">
                <a:solidFill>
                  <a:schemeClr val="tx1"/>
                </a:solidFill>
                <a:latin typeface="Arial" panose="020B0604020202020204" pitchFamily="34" charset="0"/>
                <a:cs typeface="Arial" panose="020B0604020202020204" pitchFamily="34" charset="0"/>
              </a:rPr>
              <a:t>. 313-340.</a:t>
            </a:r>
          </a:p>
          <a:p>
            <a:r>
              <a:rPr lang="en-GB" sz="2100" dirty="0">
                <a:solidFill>
                  <a:schemeClr val="tx1"/>
                </a:solidFill>
                <a:latin typeface="Arial" panose="020B0604020202020204" pitchFamily="34" charset="0"/>
                <a:cs typeface="Arial" panose="020B0604020202020204" pitchFamily="34" charset="0"/>
              </a:rPr>
              <a:t>Few, S. and Edge, P. (2007) Data visualization: past, present, and future. </a:t>
            </a:r>
            <a:r>
              <a:rPr lang="en-GB" sz="2100" i="1" dirty="0">
                <a:solidFill>
                  <a:schemeClr val="tx1"/>
                </a:solidFill>
                <a:latin typeface="Arial" panose="020B0604020202020204" pitchFamily="34" charset="0"/>
                <a:cs typeface="Arial" panose="020B0604020202020204" pitchFamily="34" charset="0"/>
              </a:rPr>
              <a:t>IBM Cognos Innovation </a:t>
            </a:r>
            <a:r>
              <a:rPr lang="en-GB" sz="2100" i="1" dirty="0" err="1">
                <a:solidFill>
                  <a:schemeClr val="tx1"/>
                </a:solidFill>
                <a:latin typeface="Arial" panose="020B0604020202020204" pitchFamily="34" charset="0"/>
                <a:cs typeface="Arial" panose="020B0604020202020204" pitchFamily="34" charset="0"/>
              </a:rPr>
              <a:t>Center</a:t>
            </a:r>
            <a:r>
              <a:rPr lang="en-GB" sz="2100" dirty="0">
                <a:solidFill>
                  <a:schemeClr val="tx1"/>
                </a:solidFill>
                <a:latin typeface="Arial" panose="020B0604020202020204" pitchFamily="34" charset="0"/>
                <a:cs typeface="Arial" panose="020B0604020202020204" pitchFamily="34" charset="0"/>
              </a:rPr>
              <a:t>.</a:t>
            </a:r>
          </a:p>
          <a:p>
            <a:r>
              <a:rPr lang="en-GB" sz="2100" dirty="0" err="1">
                <a:solidFill>
                  <a:schemeClr val="tx1"/>
                </a:solidFill>
                <a:latin typeface="Arial" panose="020B0604020202020204" pitchFamily="34" charset="0"/>
                <a:cs typeface="Arial" panose="020B0604020202020204" pitchFamily="34" charset="0"/>
              </a:rPr>
              <a:t>Gandhe</a:t>
            </a:r>
            <a:r>
              <a:rPr lang="en-GB" sz="2100" dirty="0">
                <a:solidFill>
                  <a:schemeClr val="tx1"/>
                </a:solidFill>
                <a:latin typeface="Arial" panose="020B0604020202020204" pitchFamily="34" charset="0"/>
                <a:cs typeface="Arial" panose="020B0604020202020204" pitchFamily="34" charset="0"/>
              </a:rPr>
              <a:t>, K., </a:t>
            </a:r>
            <a:r>
              <a:rPr lang="en-GB" sz="2100" dirty="0" err="1">
                <a:solidFill>
                  <a:schemeClr val="tx1"/>
                </a:solidFill>
                <a:latin typeface="Arial" panose="020B0604020202020204" pitchFamily="34" charset="0"/>
                <a:cs typeface="Arial" panose="020B0604020202020204" pitchFamily="34" charset="0"/>
              </a:rPr>
              <a:t>Varde</a:t>
            </a:r>
            <a:r>
              <a:rPr lang="en-GB" sz="2100" dirty="0">
                <a:solidFill>
                  <a:schemeClr val="tx1"/>
                </a:solidFill>
                <a:latin typeface="Arial" panose="020B0604020202020204" pitchFamily="34" charset="0"/>
                <a:cs typeface="Arial" panose="020B0604020202020204" pitchFamily="34" charset="0"/>
              </a:rPr>
              <a:t>, A.S. and Du, X. (2018) Sentiment analysis of Twitter data with hybrid learning for recommender applications. In </a:t>
            </a:r>
            <a:r>
              <a:rPr lang="en-GB" sz="2100" i="1" dirty="0">
                <a:solidFill>
                  <a:schemeClr val="tx1"/>
                </a:solidFill>
                <a:latin typeface="Arial" panose="020B0604020202020204" pitchFamily="34" charset="0"/>
                <a:cs typeface="Arial" panose="020B0604020202020204" pitchFamily="34" charset="0"/>
              </a:rPr>
              <a:t>2018 9th IEEE Annual Ubiquitous Computing, Electronics &amp; Mobile Communication Conference (UEMCON)</a:t>
            </a:r>
            <a:r>
              <a:rPr lang="en-GB" sz="2100" dirty="0">
                <a:solidFill>
                  <a:schemeClr val="tx1"/>
                </a:solidFill>
                <a:latin typeface="Arial" panose="020B0604020202020204" pitchFamily="34" charset="0"/>
                <a:cs typeface="Arial" panose="020B0604020202020204" pitchFamily="34" charset="0"/>
              </a:rPr>
              <a:t> 57-63. IEEE. November</a:t>
            </a:r>
          </a:p>
          <a:p>
            <a:endParaRPr lang="en-NG" dirty="0"/>
          </a:p>
        </p:txBody>
      </p:sp>
      <p:pic>
        <p:nvPicPr>
          <p:cNvPr id="4" name="Picture 3">
            <a:extLst>
              <a:ext uri="{FF2B5EF4-FFF2-40B4-BE49-F238E27FC236}">
                <a16:creationId xmlns:a16="http://schemas.microsoft.com/office/drawing/2014/main" id="{D3D1015C-05F6-534B-90C5-13573428E40F}"/>
              </a:ext>
            </a:extLst>
          </p:cNvPr>
          <p:cNvPicPr>
            <a:picLocks noChangeAspect="1"/>
          </p:cNvPicPr>
          <p:nvPr/>
        </p:nvPicPr>
        <p:blipFill>
          <a:blip r:embed="rId2"/>
          <a:stretch>
            <a:fillRect/>
          </a:stretch>
        </p:blipFill>
        <p:spPr>
          <a:xfrm>
            <a:off x="10435906" y="0"/>
            <a:ext cx="710500" cy="1141485"/>
          </a:xfrm>
          <a:prstGeom prst="rect">
            <a:avLst/>
          </a:prstGeom>
        </p:spPr>
      </p:pic>
    </p:spTree>
    <p:extLst>
      <p:ext uri="{BB962C8B-B14F-4D97-AF65-F5344CB8AC3E}">
        <p14:creationId xmlns:p14="http://schemas.microsoft.com/office/powerpoint/2010/main" val="4227976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A8327-EB2F-7B4B-AA85-DEC47684A274}"/>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References</a:t>
            </a:r>
          </a:p>
        </p:txBody>
      </p:sp>
      <p:sp>
        <p:nvSpPr>
          <p:cNvPr id="3" name="Content Placeholder 2">
            <a:extLst>
              <a:ext uri="{FF2B5EF4-FFF2-40B4-BE49-F238E27FC236}">
                <a16:creationId xmlns:a16="http://schemas.microsoft.com/office/drawing/2014/main" id="{D34349BF-26B1-0A4A-A99A-FCED881B7B76}"/>
              </a:ext>
            </a:extLst>
          </p:cNvPr>
          <p:cNvSpPr>
            <a:spLocks noGrp="1"/>
          </p:cNvSpPr>
          <p:nvPr>
            <p:ph idx="1"/>
          </p:nvPr>
        </p:nvSpPr>
        <p:spPr>
          <a:xfrm>
            <a:off x="1154954" y="2603500"/>
            <a:ext cx="9748398" cy="3959346"/>
          </a:xfrm>
        </p:spPr>
        <p:txBody>
          <a:bodyPr>
            <a:normAutofit/>
          </a:bodyPr>
          <a:lstStyle/>
          <a:p>
            <a:pPr marL="0" indent="0">
              <a:buNone/>
            </a:pPr>
            <a:endParaRPr lang="en-GB" sz="2500" dirty="0">
              <a:latin typeface="Arial" panose="020B0604020202020204" pitchFamily="34" charset="0"/>
              <a:cs typeface="Arial" panose="020B0604020202020204" pitchFamily="34" charset="0"/>
            </a:endParaRPr>
          </a:p>
          <a:p>
            <a:r>
              <a:rPr lang="en-GB" dirty="0">
                <a:solidFill>
                  <a:schemeClr val="tx1"/>
                </a:solidFill>
                <a:latin typeface="Arial" panose="020B0604020202020204" pitchFamily="34" charset="0"/>
                <a:cs typeface="Arial" panose="020B0604020202020204" pitchFamily="34" charset="0"/>
              </a:rPr>
              <a:t>Gregory, M., </a:t>
            </a:r>
            <a:r>
              <a:rPr lang="en-GB" dirty="0" err="1">
                <a:solidFill>
                  <a:schemeClr val="tx1"/>
                </a:solidFill>
                <a:latin typeface="Arial" panose="020B0604020202020204" pitchFamily="34" charset="0"/>
                <a:cs typeface="Arial" panose="020B0604020202020204" pitchFamily="34" charset="0"/>
              </a:rPr>
              <a:t>Chinchor</a:t>
            </a:r>
            <a:r>
              <a:rPr lang="en-GB" dirty="0">
                <a:solidFill>
                  <a:schemeClr val="tx1"/>
                </a:solidFill>
                <a:latin typeface="Arial" panose="020B0604020202020204" pitchFamily="34" charset="0"/>
                <a:cs typeface="Arial" panose="020B0604020202020204" pitchFamily="34" charset="0"/>
              </a:rPr>
              <a:t>, N., Whitney, P., Carter, R., </a:t>
            </a:r>
            <a:r>
              <a:rPr lang="en-GB" dirty="0" err="1">
                <a:solidFill>
                  <a:schemeClr val="tx1"/>
                </a:solidFill>
                <a:latin typeface="Arial" panose="020B0604020202020204" pitchFamily="34" charset="0"/>
                <a:cs typeface="Arial" panose="020B0604020202020204" pitchFamily="34" charset="0"/>
              </a:rPr>
              <a:t>Hetzler</a:t>
            </a:r>
            <a:r>
              <a:rPr lang="en-GB" dirty="0">
                <a:solidFill>
                  <a:schemeClr val="tx1"/>
                </a:solidFill>
                <a:latin typeface="Arial" panose="020B0604020202020204" pitchFamily="34" charset="0"/>
                <a:cs typeface="Arial" panose="020B0604020202020204" pitchFamily="34" charset="0"/>
              </a:rPr>
              <a:t>, E. and Turner, A. (2006) User-directed sentiment analysis: Visualizing the affective content of documents. In Proceedings of the Workshop on Sentiment and Subjectivity in Text. 23-30. July</a:t>
            </a:r>
          </a:p>
          <a:p>
            <a:r>
              <a:rPr lang="en-GB" dirty="0" err="1">
                <a:solidFill>
                  <a:schemeClr val="tx1"/>
                </a:solidFill>
                <a:latin typeface="Arial" panose="020B0604020202020204" pitchFamily="34" charset="0"/>
                <a:cs typeface="Arial" panose="020B0604020202020204" pitchFamily="34" charset="0"/>
              </a:rPr>
              <a:t>Gundla</a:t>
            </a:r>
            <a:r>
              <a:rPr lang="en-GB" dirty="0">
                <a:solidFill>
                  <a:schemeClr val="tx1"/>
                </a:solidFill>
                <a:latin typeface="Arial" panose="020B0604020202020204" pitchFamily="34" charset="0"/>
                <a:cs typeface="Arial" panose="020B0604020202020204" pitchFamily="34" charset="0"/>
              </a:rPr>
              <a:t>, A.V. and </a:t>
            </a:r>
            <a:r>
              <a:rPr lang="en-GB" dirty="0" err="1">
                <a:solidFill>
                  <a:schemeClr val="tx1"/>
                </a:solidFill>
                <a:latin typeface="Arial" panose="020B0604020202020204" pitchFamily="34" charset="0"/>
                <a:cs typeface="Arial" panose="020B0604020202020204" pitchFamily="34" charset="0"/>
              </a:rPr>
              <a:t>Otari</a:t>
            </a:r>
            <a:r>
              <a:rPr lang="en-GB" dirty="0">
                <a:solidFill>
                  <a:schemeClr val="tx1"/>
                </a:solidFill>
                <a:latin typeface="Arial" panose="020B0604020202020204" pitchFamily="34" charset="0"/>
                <a:cs typeface="Arial" panose="020B0604020202020204" pitchFamily="34" charset="0"/>
              </a:rPr>
              <a:t>, M.S. (2015) A review on sentiment analysis and visualization of customer reviews, </a:t>
            </a:r>
            <a:r>
              <a:rPr lang="en-GB" i="1" dirty="0">
                <a:solidFill>
                  <a:schemeClr val="tx1"/>
                </a:solidFill>
                <a:latin typeface="Arial" panose="020B0604020202020204" pitchFamily="34" charset="0"/>
                <a:cs typeface="Arial" panose="020B0604020202020204" pitchFamily="34" charset="0"/>
              </a:rPr>
              <a:t>4</a:t>
            </a:r>
            <a:r>
              <a:rPr lang="en-GB" dirty="0">
                <a:solidFill>
                  <a:schemeClr val="tx1"/>
                </a:solidFill>
                <a:latin typeface="Arial" panose="020B0604020202020204" pitchFamily="34" charset="0"/>
                <a:cs typeface="Arial" panose="020B0604020202020204" pitchFamily="34" charset="0"/>
              </a:rPr>
              <a:t> :2062-2067.</a:t>
            </a:r>
          </a:p>
          <a:p>
            <a:r>
              <a:rPr lang="en-GB" dirty="0" err="1">
                <a:solidFill>
                  <a:schemeClr val="tx1"/>
                </a:solidFill>
                <a:latin typeface="Arial" panose="020B0604020202020204" pitchFamily="34" charset="0"/>
                <a:cs typeface="Arial" panose="020B0604020202020204" pitchFamily="34" charset="0"/>
              </a:rPr>
              <a:t>Mäntylä</a:t>
            </a:r>
            <a:r>
              <a:rPr lang="en-GB" dirty="0">
                <a:solidFill>
                  <a:schemeClr val="tx1"/>
                </a:solidFill>
                <a:latin typeface="Arial" panose="020B0604020202020204" pitchFamily="34" charset="0"/>
                <a:cs typeface="Arial" panose="020B0604020202020204" pitchFamily="34" charset="0"/>
              </a:rPr>
              <a:t>, M.V., </a:t>
            </a:r>
            <a:r>
              <a:rPr lang="en-GB" dirty="0" err="1">
                <a:solidFill>
                  <a:schemeClr val="tx1"/>
                </a:solidFill>
                <a:latin typeface="Arial" panose="020B0604020202020204" pitchFamily="34" charset="0"/>
                <a:cs typeface="Arial" panose="020B0604020202020204" pitchFamily="34" charset="0"/>
              </a:rPr>
              <a:t>Graziotin</a:t>
            </a:r>
            <a:r>
              <a:rPr lang="en-GB" dirty="0">
                <a:solidFill>
                  <a:schemeClr val="tx1"/>
                </a:solidFill>
                <a:latin typeface="Arial" panose="020B0604020202020204" pitchFamily="34" charset="0"/>
                <a:cs typeface="Arial" panose="020B0604020202020204" pitchFamily="34" charset="0"/>
              </a:rPr>
              <a:t>, D. and </a:t>
            </a:r>
            <a:r>
              <a:rPr lang="en-GB" dirty="0" err="1">
                <a:solidFill>
                  <a:schemeClr val="tx1"/>
                </a:solidFill>
                <a:latin typeface="Arial" panose="020B0604020202020204" pitchFamily="34" charset="0"/>
                <a:cs typeface="Arial" panose="020B0604020202020204" pitchFamily="34" charset="0"/>
              </a:rPr>
              <a:t>Kuutila</a:t>
            </a:r>
            <a:r>
              <a:rPr lang="en-GB" dirty="0">
                <a:solidFill>
                  <a:schemeClr val="tx1"/>
                </a:solidFill>
                <a:latin typeface="Arial" panose="020B0604020202020204" pitchFamily="34" charset="0"/>
                <a:cs typeface="Arial" panose="020B0604020202020204" pitchFamily="34" charset="0"/>
              </a:rPr>
              <a:t>, M. (2018) The evolution of sentiment analysis—A review of research topics, venues, and top cited papers. </a:t>
            </a:r>
            <a:r>
              <a:rPr lang="en-GB" i="1" dirty="0">
                <a:solidFill>
                  <a:schemeClr val="tx1"/>
                </a:solidFill>
                <a:latin typeface="Arial" panose="020B0604020202020204" pitchFamily="34" charset="0"/>
                <a:cs typeface="Arial" panose="020B0604020202020204" pitchFamily="34" charset="0"/>
              </a:rPr>
              <a:t>Computer Science Review</a:t>
            </a:r>
            <a:r>
              <a:rPr lang="en-GB" dirty="0">
                <a:solidFill>
                  <a:schemeClr val="tx1"/>
                </a:solidFill>
                <a:latin typeface="Arial" panose="020B0604020202020204" pitchFamily="34" charset="0"/>
                <a:cs typeface="Arial" panose="020B0604020202020204" pitchFamily="34" charset="0"/>
              </a:rPr>
              <a:t>, </a:t>
            </a:r>
            <a:r>
              <a:rPr lang="en-GB" i="1" dirty="0">
                <a:solidFill>
                  <a:schemeClr val="tx1"/>
                </a:solidFill>
                <a:latin typeface="Arial" panose="020B0604020202020204" pitchFamily="34" charset="0"/>
                <a:cs typeface="Arial" panose="020B0604020202020204" pitchFamily="34" charset="0"/>
              </a:rPr>
              <a:t>27</a:t>
            </a:r>
            <a:r>
              <a:rPr lang="en-GB" dirty="0">
                <a:solidFill>
                  <a:schemeClr val="tx1"/>
                </a:solidFill>
                <a:latin typeface="Arial" panose="020B0604020202020204" pitchFamily="34" charset="0"/>
                <a:cs typeface="Arial" panose="020B0604020202020204" pitchFamily="34" charset="0"/>
              </a:rPr>
              <a:t>: 16-32.</a:t>
            </a:r>
          </a:p>
          <a:p>
            <a:r>
              <a:rPr lang="en-GB" dirty="0">
                <a:solidFill>
                  <a:schemeClr val="tx1"/>
                </a:solidFill>
                <a:latin typeface="Arial" panose="020B0604020202020204" pitchFamily="34" charset="0"/>
                <a:cs typeface="Arial" panose="020B0604020202020204" pitchFamily="34" charset="0"/>
              </a:rPr>
              <a:t>Murphy, S.A. (2013) Data visualization and rapid analytics: Applying tableau desktop to support library decision-making. </a:t>
            </a:r>
            <a:r>
              <a:rPr lang="en-GB" i="1" dirty="0">
                <a:solidFill>
                  <a:schemeClr val="tx1"/>
                </a:solidFill>
                <a:latin typeface="Arial" panose="020B0604020202020204" pitchFamily="34" charset="0"/>
                <a:cs typeface="Arial" panose="020B0604020202020204" pitchFamily="34" charset="0"/>
              </a:rPr>
              <a:t>Journal of Web Librarianship</a:t>
            </a:r>
            <a:r>
              <a:rPr lang="en-GB" dirty="0">
                <a:solidFill>
                  <a:schemeClr val="tx1"/>
                </a:solidFill>
                <a:latin typeface="Arial" panose="020B0604020202020204" pitchFamily="34" charset="0"/>
                <a:cs typeface="Arial" panose="020B0604020202020204" pitchFamily="34" charset="0"/>
              </a:rPr>
              <a:t>, </a:t>
            </a:r>
            <a:r>
              <a:rPr lang="en-GB" i="1" dirty="0">
                <a:solidFill>
                  <a:schemeClr val="tx1"/>
                </a:solidFill>
                <a:latin typeface="Arial" panose="020B0604020202020204" pitchFamily="34" charset="0"/>
                <a:cs typeface="Arial" panose="020B0604020202020204" pitchFamily="34" charset="0"/>
              </a:rPr>
              <a:t>7</a:t>
            </a:r>
            <a:r>
              <a:rPr lang="en-GB" dirty="0">
                <a:solidFill>
                  <a:schemeClr val="tx1"/>
                </a:solidFill>
                <a:latin typeface="Arial" panose="020B0604020202020204" pitchFamily="34" charset="0"/>
                <a:cs typeface="Arial" panose="020B0604020202020204" pitchFamily="34" charset="0"/>
              </a:rPr>
              <a:t>(4): 465-476.</a:t>
            </a:r>
          </a:p>
          <a:p>
            <a:endParaRPr lang="en-NG" dirty="0"/>
          </a:p>
        </p:txBody>
      </p:sp>
      <p:pic>
        <p:nvPicPr>
          <p:cNvPr id="4" name="Picture 3">
            <a:extLst>
              <a:ext uri="{FF2B5EF4-FFF2-40B4-BE49-F238E27FC236}">
                <a16:creationId xmlns:a16="http://schemas.microsoft.com/office/drawing/2014/main" id="{D3D1015C-05F6-534B-90C5-13573428E40F}"/>
              </a:ext>
            </a:extLst>
          </p:cNvPr>
          <p:cNvPicPr>
            <a:picLocks noChangeAspect="1"/>
          </p:cNvPicPr>
          <p:nvPr/>
        </p:nvPicPr>
        <p:blipFill>
          <a:blip r:embed="rId2"/>
          <a:stretch>
            <a:fillRect/>
          </a:stretch>
        </p:blipFill>
        <p:spPr>
          <a:xfrm>
            <a:off x="10435906" y="0"/>
            <a:ext cx="710500" cy="1141485"/>
          </a:xfrm>
          <a:prstGeom prst="rect">
            <a:avLst/>
          </a:prstGeom>
        </p:spPr>
      </p:pic>
    </p:spTree>
    <p:extLst>
      <p:ext uri="{BB962C8B-B14F-4D97-AF65-F5344CB8AC3E}">
        <p14:creationId xmlns:p14="http://schemas.microsoft.com/office/powerpoint/2010/main" val="2258476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A83AF8-F278-4083-8A1B-4934D254A1AD}"/>
              </a:ext>
            </a:extLst>
          </p:cNvPr>
          <p:cNvSpPr>
            <a:spLocks noGrp="1"/>
          </p:cNvSpPr>
          <p:nvPr>
            <p:ph idx="1"/>
          </p:nvPr>
        </p:nvSpPr>
        <p:spPr/>
        <p:txBody>
          <a:bodyPr/>
          <a:lstStyle/>
          <a:p>
            <a:pPr marL="457200" lvl="1" indent="0">
              <a:buNone/>
            </a:pPr>
            <a:endParaRPr lang="en-GB" dirty="0"/>
          </a:p>
          <a:p>
            <a:pPr marL="1371600" lvl="3" indent="0">
              <a:buNone/>
            </a:pPr>
            <a:endParaRPr lang="en-NG" dirty="0"/>
          </a:p>
        </p:txBody>
      </p:sp>
      <p:sp>
        <p:nvSpPr>
          <p:cNvPr id="5" name="Title 1">
            <a:extLst>
              <a:ext uri="{FF2B5EF4-FFF2-40B4-BE49-F238E27FC236}">
                <a16:creationId xmlns:a16="http://schemas.microsoft.com/office/drawing/2014/main" id="{225ADC68-254D-46DD-8720-798C38781D42}"/>
              </a:ext>
            </a:extLst>
          </p:cNvPr>
          <p:cNvSpPr>
            <a:spLocks noGrp="1"/>
          </p:cNvSpPr>
          <p:nvPr>
            <p:ph type="title"/>
          </p:nvPr>
        </p:nvSpPr>
        <p:spPr>
          <a:xfrm>
            <a:off x="1154954" y="973668"/>
            <a:ext cx="8761413" cy="706964"/>
          </a:xfrm>
        </p:spPr>
        <p:txBody>
          <a:bodyPr/>
          <a:lstStyle/>
          <a:p>
            <a:r>
              <a:rPr lang="en-GB" dirty="0">
                <a:latin typeface="Arial" panose="020B0604020202020204" pitchFamily="34" charset="0"/>
                <a:cs typeface="Arial" panose="020B0604020202020204" pitchFamily="34" charset="0"/>
              </a:rPr>
              <a:t>Background</a:t>
            </a:r>
            <a:endParaRPr lang="en-NG"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DA1DC3F7-559C-4D49-AC3D-D5124B775FD5}"/>
              </a:ext>
            </a:extLst>
          </p:cNvPr>
          <p:cNvPicPr>
            <a:picLocks noChangeAspect="1"/>
          </p:cNvPicPr>
          <p:nvPr/>
        </p:nvPicPr>
        <p:blipFill>
          <a:blip r:embed="rId4"/>
          <a:stretch>
            <a:fillRect/>
          </a:stretch>
        </p:blipFill>
        <p:spPr>
          <a:xfrm>
            <a:off x="10435906" y="0"/>
            <a:ext cx="710500" cy="1141485"/>
          </a:xfrm>
          <a:prstGeom prst="rect">
            <a:avLst/>
          </a:prstGeom>
        </p:spPr>
      </p:pic>
      <p:sp>
        <p:nvSpPr>
          <p:cNvPr id="2" name="Rectangle 1">
            <a:extLst>
              <a:ext uri="{FF2B5EF4-FFF2-40B4-BE49-F238E27FC236}">
                <a16:creationId xmlns:a16="http://schemas.microsoft.com/office/drawing/2014/main" id="{FF16195B-8BAC-364E-AD34-B3D043707F6E}"/>
              </a:ext>
            </a:extLst>
          </p:cNvPr>
          <p:cNvSpPr/>
          <p:nvPr/>
        </p:nvSpPr>
        <p:spPr>
          <a:xfrm>
            <a:off x="752714" y="2285734"/>
            <a:ext cx="4815069" cy="919962"/>
          </a:xfrm>
          <a:prstGeom prst="rect">
            <a:avLst/>
          </a:prstGeom>
        </p:spPr>
        <p:txBody>
          <a:bodyPr wrap="square">
            <a:spAutoFit/>
          </a:bodyPr>
          <a:lstStyle/>
          <a:p>
            <a:r>
              <a:rPr lang="en-GB" dirty="0">
                <a:solidFill>
                  <a:srgbClr val="222222"/>
                </a:solidFill>
                <a:latin typeface="Arial" panose="020B0604020202020204" pitchFamily="34" charset="0"/>
              </a:rPr>
              <a:t>Sentiment analysis is a technique used in classifying subjective text (or opinions) into positive, negative or neutral.</a:t>
            </a:r>
            <a:endParaRPr lang="en-NG" dirty="0"/>
          </a:p>
        </p:txBody>
      </p:sp>
      <p:pic>
        <p:nvPicPr>
          <p:cNvPr id="7" name="Picture 6" descr="Logo, company name&#10;&#10;Description automatically generated">
            <a:extLst>
              <a:ext uri="{FF2B5EF4-FFF2-40B4-BE49-F238E27FC236}">
                <a16:creationId xmlns:a16="http://schemas.microsoft.com/office/drawing/2014/main" id="{98303CD4-F795-F54B-A0EE-2C53585203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3806" y="3164748"/>
            <a:ext cx="3659217" cy="2818586"/>
          </a:xfrm>
          <a:prstGeom prst="rect">
            <a:avLst/>
          </a:prstGeom>
        </p:spPr>
      </p:pic>
      <p:sp>
        <p:nvSpPr>
          <p:cNvPr id="8" name="Rectangle 7">
            <a:extLst>
              <a:ext uri="{FF2B5EF4-FFF2-40B4-BE49-F238E27FC236}">
                <a16:creationId xmlns:a16="http://schemas.microsoft.com/office/drawing/2014/main" id="{C5140576-B4E2-EB46-ABA7-CF87E8198440}"/>
              </a:ext>
            </a:extLst>
          </p:cNvPr>
          <p:cNvSpPr/>
          <p:nvPr/>
        </p:nvSpPr>
        <p:spPr>
          <a:xfrm>
            <a:off x="6921964" y="2417595"/>
            <a:ext cx="4968053" cy="3416320"/>
          </a:xfrm>
          <a:prstGeom prst="rect">
            <a:avLst/>
          </a:prstGeom>
        </p:spPr>
        <p:txBody>
          <a:bodyPr wrap="square">
            <a:spAutoFit/>
          </a:bodyPr>
          <a:lstStyle/>
          <a:p>
            <a:r>
              <a:rPr lang="en-GB" dirty="0">
                <a:solidFill>
                  <a:srgbClr val="222222"/>
                </a:solidFill>
                <a:latin typeface="Arial" panose="020B0604020202020204" pitchFamily="34" charset="0"/>
              </a:rPr>
              <a:t>Common areas of Sentiment Analysis application (</a:t>
            </a:r>
            <a:r>
              <a:rPr lang="en-GB" dirty="0" err="1">
                <a:solidFill>
                  <a:srgbClr val="222222"/>
                </a:solidFill>
                <a:latin typeface="Arial" panose="020B0604020202020204" pitchFamily="34" charset="0"/>
              </a:rPr>
              <a:t>Beigi</a:t>
            </a:r>
            <a:r>
              <a:rPr lang="en-GB" dirty="0">
                <a:solidFill>
                  <a:srgbClr val="222222"/>
                </a:solidFill>
                <a:latin typeface="Arial" panose="020B0604020202020204" pitchFamily="34" charset="0"/>
              </a:rPr>
              <a:t> et al., 2016): </a:t>
            </a:r>
          </a:p>
          <a:p>
            <a:endParaRPr lang="en-GB" dirty="0">
              <a:solidFill>
                <a:srgbClr val="222222"/>
              </a:solidFill>
              <a:latin typeface="Arial" panose="020B0604020202020204" pitchFamily="34" charset="0"/>
            </a:endParaRPr>
          </a:p>
          <a:p>
            <a:pPr marL="285750" indent="-285750">
              <a:buFont typeface="Arial" panose="020B0604020202020204" pitchFamily="34" charset="0"/>
              <a:buChar char="•"/>
            </a:pPr>
            <a:r>
              <a:rPr lang="en-GB" dirty="0">
                <a:solidFill>
                  <a:srgbClr val="222222"/>
                </a:solidFill>
                <a:latin typeface="Arial" panose="020B0604020202020204" pitchFamily="34" charset="0"/>
              </a:rPr>
              <a:t>Estimation of product acceptance through reviews.</a:t>
            </a:r>
          </a:p>
          <a:p>
            <a:endParaRPr lang="en-GB" dirty="0">
              <a:solidFill>
                <a:srgbClr val="222222"/>
              </a:solidFill>
              <a:latin typeface="Arial" panose="020B0604020202020204" pitchFamily="34" charset="0"/>
            </a:endParaRPr>
          </a:p>
          <a:p>
            <a:pPr marL="285750" indent="-285750">
              <a:buFont typeface="Arial" panose="020B0604020202020204" pitchFamily="34" charset="0"/>
              <a:buChar char="•"/>
            </a:pPr>
            <a:r>
              <a:rPr lang="en-GB" dirty="0">
                <a:solidFill>
                  <a:srgbClr val="222222"/>
                </a:solidFill>
                <a:latin typeface="Arial" panose="020B0604020202020204" pitchFamily="34" charset="0"/>
              </a:rPr>
              <a:t>Stock market prediction</a:t>
            </a:r>
          </a:p>
          <a:p>
            <a:endParaRPr lang="en-GB" dirty="0">
              <a:solidFill>
                <a:srgbClr val="222222"/>
              </a:solidFill>
              <a:latin typeface="Arial" panose="020B0604020202020204" pitchFamily="34" charset="0"/>
            </a:endParaRPr>
          </a:p>
          <a:p>
            <a:pPr marL="285750" indent="-285750">
              <a:buFont typeface="Arial" panose="020B0604020202020204" pitchFamily="34" charset="0"/>
              <a:buChar char="•"/>
            </a:pPr>
            <a:r>
              <a:rPr lang="en-GB" dirty="0">
                <a:solidFill>
                  <a:srgbClr val="222222"/>
                </a:solidFill>
                <a:latin typeface="Arial" panose="020B0604020202020204" pitchFamily="34" charset="0"/>
              </a:rPr>
              <a:t>Prediction of event outcome (such as movie box office or general elections) </a:t>
            </a:r>
          </a:p>
          <a:p>
            <a:endParaRPr lang="en-GB" dirty="0">
              <a:solidFill>
                <a:srgbClr val="222222"/>
              </a:solidFill>
              <a:latin typeface="Arial" panose="020B0604020202020204" pitchFamily="34" charset="0"/>
            </a:endParaRPr>
          </a:p>
          <a:p>
            <a:pPr marL="285750" indent="-285750">
              <a:buFont typeface="Arial" panose="020B0604020202020204" pitchFamily="34" charset="0"/>
              <a:buChar char="•"/>
            </a:pPr>
            <a:r>
              <a:rPr lang="en-GB" dirty="0">
                <a:solidFill>
                  <a:srgbClr val="222222"/>
                </a:solidFill>
                <a:latin typeface="Arial" panose="020B0604020202020204" pitchFamily="34" charset="0"/>
              </a:rPr>
              <a:t>crisis management </a:t>
            </a:r>
            <a:endParaRPr lang="en-NG" dirty="0"/>
          </a:p>
        </p:txBody>
      </p:sp>
      <p:sp>
        <p:nvSpPr>
          <p:cNvPr id="9" name="Rectangle 8">
            <a:extLst>
              <a:ext uri="{FF2B5EF4-FFF2-40B4-BE49-F238E27FC236}">
                <a16:creationId xmlns:a16="http://schemas.microsoft.com/office/drawing/2014/main" id="{A84CB658-94B0-244F-95FE-770F4BD1B6A9}"/>
              </a:ext>
            </a:extLst>
          </p:cNvPr>
          <p:cNvSpPr/>
          <p:nvPr/>
        </p:nvSpPr>
        <p:spPr>
          <a:xfrm>
            <a:off x="625336" y="5833915"/>
            <a:ext cx="6296628" cy="923330"/>
          </a:xfrm>
          <a:prstGeom prst="rect">
            <a:avLst/>
          </a:prstGeom>
        </p:spPr>
        <p:txBody>
          <a:bodyPr wrap="square">
            <a:spAutoFit/>
          </a:bodyPr>
          <a:lstStyle/>
          <a:p>
            <a:r>
              <a:rPr lang="en-NG" dirty="0">
                <a:latin typeface="Arial" panose="020B0604020202020204" pitchFamily="34" charset="0"/>
                <a:cs typeface="Arial" panose="020B0604020202020204" pitchFamily="34" charset="0"/>
              </a:rPr>
              <a:t>User opinions can be  found across all forms of online media but are largely underutilised due to it unstructured nature (Gundla &amp; Otari, 2015)</a:t>
            </a:r>
          </a:p>
        </p:txBody>
      </p:sp>
      <p:pic>
        <p:nvPicPr>
          <p:cNvPr id="16" name="Audio 15">
            <a:hlinkClick r:id="" action="ppaction://media"/>
            <a:extLst>
              <a:ext uri="{FF2B5EF4-FFF2-40B4-BE49-F238E27FC236}">
                <a16:creationId xmlns:a16="http://schemas.microsoft.com/office/drawing/2014/main" id="{D5B01199-0CD9-4B4D-9192-F6251CD78BE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95694947"/>
      </p:ext>
    </p:extLst>
  </p:cSld>
  <p:clrMapOvr>
    <a:masterClrMapping/>
  </p:clrMapOvr>
  <mc:AlternateContent xmlns:mc="http://schemas.openxmlformats.org/markup-compatibility/2006">
    <mc:Choice xmlns:p14="http://schemas.microsoft.com/office/powerpoint/2010/main" Requires="p14">
      <p:transition spd="slow" p14:dur="2000" advTm="82247"/>
    </mc:Choice>
    <mc:Fallback>
      <p:transition spd="slow" advTm="822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3D73-DF86-4FD4-A57B-891DBCB59972}"/>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Research Significance</a:t>
            </a:r>
          </a:p>
        </p:txBody>
      </p:sp>
      <p:sp>
        <p:nvSpPr>
          <p:cNvPr id="3" name="Content Placeholder 2">
            <a:extLst>
              <a:ext uri="{FF2B5EF4-FFF2-40B4-BE49-F238E27FC236}">
                <a16:creationId xmlns:a16="http://schemas.microsoft.com/office/drawing/2014/main" id="{77295A76-B436-437C-92B5-4332575B479A}"/>
              </a:ext>
            </a:extLst>
          </p:cNvPr>
          <p:cNvSpPr>
            <a:spLocks noGrp="1"/>
          </p:cNvSpPr>
          <p:nvPr>
            <p:ph idx="1"/>
          </p:nvPr>
        </p:nvSpPr>
        <p:spPr>
          <a:xfrm>
            <a:off x="7474814" y="2324529"/>
            <a:ext cx="3671592" cy="4045273"/>
          </a:xfrm>
        </p:spPr>
        <p:txBody>
          <a:bodyPr>
            <a:normAutofit fontScale="85000" lnSpcReduction="20000"/>
          </a:bodyPr>
          <a:lstStyle/>
          <a:p>
            <a:pPr marL="0" indent="0">
              <a:buNone/>
            </a:pPr>
            <a:endParaRPr lang="en-GB" sz="1900" dirty="0">
              <a:solidFill>
                <a:schemeClr val="tx1"/>
              </a:solidFill>
              <a:latin typeface="Arial" panose="020B0604020202020204" pitchFamily="34" charset="0"/>
              <a:cs typeface="Arial" panose="020B0604020202020204" pitchFamily="34" charset="0"/>
            </a:endParaRPr>
          </a:p>
          <a:p>
            <a:r>
              <a:rPr lang="en-GB" sz="2100" dirty="0">
                <a:solidFill>
                  <a:schemeClr val="tx1"/>
                </a:solidFill>
                <a:latin typeface="Arial" panose="020B0604020202020204" pitchFamily="34" charset="0"/>
                <a:cs typeface="Arial" panose="020B0604020202020204" pitchFamily="34" charset="0"/>
              </a:rPr>
              <a:t>many researches on product reviews sentiment analysis have not really focused on strategies for communicating the results to aid decision making.</a:t>
            </a:r>
          </a:p>
          <a:p>
            <a:pPr marL="0" indent="0">
              <a:buNone/>
            </a:pPr>
            <a:endParaRPr lang="en-GB" sz="2100" dirty="0">
              <a:solidFill>
                <a:schemeClr val="tx1"/>
              </a:solidFill>
              <a:latin typeface="Arial" panose="020B0604020202020204" pitchFamily="34" charset="0"/>
              <a:cs typeface="Arial" panose="020B0604020202020204" pitchFamily="34" charset="0"/>
            </a:endParaRPr>
          </a:p>
          <a:p>
            <a:r>
              <a:rPr lang="en-GB" sz="2100" dirty="0">
                <a:solidFill>
                  <a:schemeClr val="tx1"/>
                </a:solidFill>
                <a:latin typeface="Arial" panose="020B0604020202020204" pitchFamily="34" charset="0"/>
                <a:cs typeface="Arial" panose="020B0604020202020204" pitchFamily="34" charset="0"/>
              </a:rPr>
              <a:t>Insights from product review sentiment analysis will be better communicated with the aid of visualisation tools, especially to a non-technical audience.</a:t>
            </a:r>
          </a:p>
          <a:p>
            <a:pPr marL="0" indent="0">
              <a:buNone/>
            </a:pPr>
            <a:br>
              <a:rPr lang="en-GB" dirty="0"/>
            </a:br>
            <a:endParaRPr lang="en-NG" dirty="0"/>
          </a:p>
        </p:txBody>
      </p:sp>
      <p:pic>
        <p:nvPicPr>
          <p:cNvPr id="4" name="Picture 3">
            <a:extLst>
              <a:ext uri="{FF2B5EF4-FFF2-40B4-BE49-F238E27FC236}">
                <a16:creationId xmlns:a16="http://schemas.microsoft.com/office/drawing/2014/main" id="{DB1DCCE1-3280-2545-BE4D-998DBA00214D}"/>
              </a:ext>
            </a:extLst>
          </p:cNvPr>
          <p:cNvPicPr>
            <a:picLocks noChangeAspect="1"/>
          </p:cNvPicPr>
          <p:nvPr/>
        </p:nvPicPr>
        <p:blipFill>
          <a:blip r:embed="rId4"/>
          <a:stretch>
            <a:fillRect/>
          </a:stretch>
        </p:blipFill>
        <p:spPr>
          <a:xfrm>
            <a:off x="10435906" y="0"/>
            <a:ext cx="710500" cy="1141485"/>
          </a:xfrm>
          <a:prstGeom prst="rect">
            <a:avLst/>
          </a:prstGeom>
        </p:spPr>
      </p:pic>
      <p:pic>
        <p:nvPicPr>
          <p:cNvPr id="6" name="Picture 5" descr="Graphical user interface, application, email&#10;&#10;Description automatically generated">
            <a:extLst>
              <a:ext uri="{FF2B5EF4-FFF2-40B4-BE49-F238E27FC236}">
                <a16:creationId xmlns:a16="http://schemas.microsoft.com/office/drawing/2014/main" id="{A034D4C0-4EB8-324C-80BE-EB4DE01305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54159" y="2324529"/>
            <a:ext cx="4853101" cy="2768600"/>
          </a:xfrm>
          <a:prstGeom prst="rect">
            <a:avLst/>
          </a:prstGeom>
        </p:spPr>
      </p:pic>
      <p:sp>
        <p:nvSpPr>
          <p:cNvPr id="7" name="Rectangle 6">
            <a:extLst>
              <a:ext uri="{FF2B5EF4-FFF2-40B4-BE49-F238E27FC236}">
                <a16:creationId xmlns:a16="http://schemas.microsoft.com/office/drawing/2014/main" id="{FBEB2230-DDAB-4C41-AA06-22DD9146DC5C}"/>
              </a:ext>
            </a:extLst>
          </p:cNvPr>
          <p:cNvSpPr/>
          <p:nvPr/>
        </p:nvSpPr>
        <p:spPr>
          <a:xfrm>
            <a:off x="767788" y="5169473"/>
            <a:ext cx="6096000" cy="1200329"/>
          </a:xfrm>
          <a:prstGeom prst="rect">
            <a:avLst/>
          </a:prstGeom>
        </p:spPr>
        <p:txBody>
          <a:bodyPr>
            <a:spAutoFit/>
          </a:bodyPr>
          <a:lstStyle/>
          <a:p>
            <a:r>
              <a:rPr lang="en-GB" dirty="0">
                <a:latin typeface="Arial" panose="020B0604020202020204" pitchFamily="34" charset="0"/>
                <a:cs typeface="Arial" panose="020B0604020202020204" pitchFamily="34" charset="0"/>
              </a:rPr>
              <a:t>It is an arduous task to read hundreds or thousands of public opinions about an entity and to classify them manually into the right category; positive, negative or neutral feedback.</a:t>
            </a:r>
          </a:p>
        </p:txBody>
      </p:sp>
      <p:pic>
        <p:nvPicPr>
          <p:cNvPr id="14" name="Audio 13">
            <a:hlinkClick r:id="" action="ppaction://media"/>
            <a:extLst>
              <a:ext uri="{FF2B5EF4-FFF2-40B4-BE49-F238E27FC236}">
                <a16:creationId xmlns:a16="http://schemas.microsoft.com/office/drawing/2014/main" id="{BE25DAF9-A1F6-3C4A-A5F5-56FE280F861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06518087"/>
      </p:ext>
    </p:extLst>
  </p:cSld>
  <p:clrMapOvr>
    <a:masterClrMapping/>
  </p:clrMapOvr>
  <mc:AlternateContent xmlns:mc="http://schemas.openxmlformats.org/markup-compatibility/2006">
    <mc:Choice xmlns:p14="http://schemas.microsoft.com/office/powerpoint/2010/main" Requires="p14">
      <p:transition spd="slow" p14:dur="2000" advTm="76532"/>
    </mc:Choice>
    <mc:Fallback>
      <p:transition spd="slow" advTm="765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74490-DD96-6741-BD50-AE50D1CD89E1}"/>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Research Questions</a:t>
            </a:r>
          </a:p>
        </p:txBody>
      </p:sp>
      <p:sp>
        <p:nvSpPr>
          <p:cNvPr id="3" name="Content Placeholder 2">
            <a:extLst>
              <a:ext uri="{FF2B5EF4-FFF2-40B4-BE49-F238E27FC236}">
                <a16:creationId xmlns:a16="http://schemas.microsoft.com/office/drawing/2014/main" id="{592A2E66-BAF7-0F4F-9C22-6495783A7794}"/>
              </a:ext>
            </a:extLst>
          </p:cNvPr>
          <p:cNvSpPr>
            <a:spLocks noGrp="1"/>
          </p:cNvSpPr>
          <p:nvPr>
            <p:ph idx="1"/>
          </p:nvPr>
        </p:nvSpPr>
        <p:spPr>
          <a:xfrm>
            <a:off x="1122830" y="2372006"/>
            <a:ext cx="8825659" cy="3416300"/>
          </a:xfrm>
        </p:spPr>
        <p:txBody>
          <a:bodyPr>
            <a:normAutofit fontScale="92500" lnSpcReduction="20000"/>
          </a:bodyPr>
          <a:lstStyle/>
          <a:p>
            <a:r>
              <a:rPr lang="en-GB" sz="1900" dirty="0">
                <a:solidFill>
                  <a:schemeClr val="tx1"/>
                </a:solidFill>
                <a:latin typeface="Arial" panose="020B0604020202020204" pitchFamily="34" charset="0"/>
                <a:cs typeface="Arial" panose="020B0604020202020204" pitchFamily="34" charset="0"/>
              </a:rPr>
              <a:t>Data visualisation is an important part of business intelligence that helps to make sense of data and display information in a comprehensive way (Few &amp; Edge, 2007). </a:t>
            </a:r>
          </a:p>
          <a:p>
            <a:r>
              <a:rPr lang="en-GB" sz="1900" dirty="0">
                <a:solidFill>
                  <a:schemeClr val="tx1"/>
                </a:solidFill>
                <a:latin typeface="Arial" panose="020B0604020202020204" pitchFamily="34" charset="0"/>
                <a:cs typeface="Arial" panose="020B0604020202020204" pitchFamily="34" charset="0"/>
              </a:rPr>
              <a:t>The use of data visualisation tools will facilitate better understanding and consequently aid decision makers in their product improvement strategies.</a:t>
            </a:r>
          </a:p>
          <a:p>
            <a:pPr marL="0" indent="0">
              <a:buNone/>
            </a:pPr>
            <a:endParaRPr lang="en-GB" sz="1900" dirty="0">
              <a:solidFill>
                <a:schemeClr val="tx1"/>
              </a:solidFill>
              <a:latin typeface="Arial" panose="020B0604020202020204" pitchFamily="34" charset="0"/>
              <a:cs typeface="Arial" panose="020B0604020202020204" pitchFamily="34" charset="0"/>
            </a:endParaRPr>
          </a:p>
          <a:p>
            <a:pPr marL="0" indent="0">
              <a:buNone/>
            </a:pPr>
            <a:r>
              <a:rPr lang="en-GB" sz="1900" dirty="0">
                <a:solidFill>
                  <a:schemeClr val="tx1"/>
                </a:solidFill>
                <a:latin typeface="Arial" panose="020B0604020202020204" pitchFamily="34" charset="0"/>
                <a:cs typeface="Arial" panose="020B0604020202020204" pitchFamily="34" charset="0"/>
              </a:rPr>
              <a:t>Research questions that need to be addressed are:</a:t>
            </a:r>
          </a:p>
          <a:p>
            <a:pPr fontAlgn="base"/>
            <a:r>
              <a:rPr lang="en-GB" sz="1900" dirty="0">
                <a:solidFill>
                  <a:schemeClr val="tx1"/>
                </a:solidFill>
                <a:latin typeface="Arial" panose="020B0604020202020204" pitchFamily="34" charset="0"/>
                <a:cs typeface="Arial" panose="020B0604020202020204" pitchFamily="34" charset="0"/>
              </a:rPr>
              <a:t>Are the results or efforts of product review sentiment analysis being maximised to aid decision making?</a:t>
            </a:r>
          </a:p>
          <a:p>
            <a:pPr fontAlgn="base"/>
            <a:r>
              <a:rPr lang="en-GB" sz="1900" dirty="0">
                <a:solidFill>
                  <a:schemeClr val="tx1"/>
                </a:solidFill>
                <a:latin typeface="Arial" panose="020B0604020202020204" pitchFamily="34" charset="0"/>
                <a:cs typeface="Arial" panose="020B0604020202020204" pitchFamily="34" charset="0"/>
              </a:rPr>
              <a:t>What specific data visualisation tools are most effective in communicating these results?</a:t>
            </a:r>
          </a:p>
          <a:p>
            <a:endParaRPr lang="en-NG" dirty="0">
              <a:solidFill>
                <a:schemeClr val="tx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B78337A2-87B6-8C41-BC11-CA0FA8217B9D}"/>
              </a:ext>
            </a:extLst>
          </p:cNvPr>
          <p:cNvPicPr>
            <a:picLocks noChangeAspect="1"/>
          </p:cNvPicPr>
          <p:nvPr/>
        </p:nvPicPr>
        <p:blipFill>
          <a:blip r:embed="rId4"/>
          <a:stretch>
            <a:fillRect/>
          </a:stretch>
        </p:blipFill>
        <p:spPr>
          <a:xfrm>
            <a:off x="10435906" y="0"/>
            <a:ext cx="710500" cy="1141485"/>
          </a:xfrm>
          <a:prstGeom prst="rect">
            <a:avLst/>
          </a:prstGeom>
        </p:spPr>
      </p:pic>
      <p:pic>
        <p:nvPicPr>
          <p:cNvPr id="9" name="Audio 8">
            <a:hlinkClick r:id="" action="ppaction://media"/>
            <a:extLst>
              <a:ext uri="{FF2B5EF4-FFF2-40B4-BE49-F238E27FC236}">
                <a16:creationId xmlns:a16="http://schemas.microsoft.com/office/drawing/2014/main" id="{67CE97E2-5F87-8747-B9CD-68E38F7F74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375253564"/>
      </p:ext>
    </p:extLst>
  </p:cSld>
  <p:clrMapOvr>
    <a:masterClrMapping/>
  </p:clrMapOvr>
  <mc:AlternateContent xmlns:mc="http://schemas.openxmlformats.org/markup-compatibility/2006">
    <mc:Choice xmlns:p14="http://schemas.microsoft.com/office/powerpoint/2010/main" Requires="p14">
      <p:transition spd="slow" p14:dur="2000" advTm="60856"/>
    </mc:Choice>
    <mc:Fallback>
      <p:transition spd="slow" advTm="60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AD9C7-7E09-EE47-859A-0730412F566B}"/>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Goals and Objectives</a:t>
            </a:r>
          </a:p>
        </p:txBody>
      </p:sp>
      <p:pic>
        <p:nvPicPr>
          <p:cNvPr id="4" name="Picture 3">
            <a:extLst>
              <a:ext uri="{FF2B5EF4-FFF2-40B4-BE49-F238E27FC236}">
                <a16:creationId xmlns:a16="http://schemas.microsoft.com/office/drawing/2014/main" id="{73F2C937-461E-F140-A662-30E5C8F6F05B}"/>
              </a:ext>
            </a:extLst>
          </p:cNvPr>
          <p:cNvPicPr>
            <a:picLocks noChangeAspect="1"/>
          </p:cNvPicPr>
          <p:nvPr/>
        </p:nvPicPr>
        <p:blipFill>
          <a:blip r:embed="rId4"/>
          <a:stretch>
            <a:fillRect/>
          </a:stretch>
        </p:blipFill>
        <p:spPr>
          <a:xfrm>
            <a:off x="10435906" y="0"/>
            <a:ext cx="710500" cy="1141485"/>
          </a:xfrm>
          <a:prstGeom prst="rect">
            <a:avLst/>
          </a:prstGeom>
        </p:spPr>
      </p:pic>
      <p:graphicFrame>
        <p:nvGraphicFramePr>
          <p:cNvPr id="11" name="Table 11">
            <a:extLst>
              <a:ext uri="{FF2B5EF4-FFF2-40B4-BE49-F238E27FC236}">
                <a16:creationId xmlns:a16="http://schemas.microsoft.com/office/drawing/2014/main" id="{89F5F0ED-A0B0-3449-940D-B6DDC90D7E43}"/>
              </a:ext>
            </a:extLst>
          </p:cNvPr>
          <p:cNvGraphicFramePr>
            <a:graphicFrameLocks noGrp="1"/>
          </p:cNvGraphicFramePr>
          <p:nvPr>
            <p:ph idx="1"/>
            <p:extLst>
              <p:ext uri="{D42A27DB-BD31-4B8C-83A1-F6EECF244321}">
                <p14:modId xmlns:p14="http://schemas.microsoft.com/office/powerpoint/2010/main" val="990576682"/>
              </p:ext>
            </p:extLst>
          </p:nvPr>
        </p:nvGraphicFramePr>
        <p:xfrm>
          <a:off x="1155700" y="2495011"/>
          <a:ext cx="9280206" cy="3689376"/>
        </p:xfrm>
        <a:graphic>
          <a:graphicData uri="http://schemas.openxmlformats.org/drawingml/2006/table">
            <a:tbl>
              <a:tblPr firstRow="1" bandRow="1">
                <a:tableStyleId>{22838BEF-8BB2-4498-84A7-C5851F593DF1}</a:tableStyleId>
              </a:tblPr>
              <a:tblGrid>
                <a:gridCol w="9280206">
                  <a:extLst>
                    <a:ext uri="{9D8B030D-6E8A-4147-A177-3AD203B41FA5}">
                      <a16:colId xmlns:a16="http://schemas.microsoft.com/office/drawing/2014/main" val="3051846593"/>
                    </a:ext>
                  </a:extLst>
                </a:gridCol>
              </a:tblGrid>
              <a:tr h="988960">
                <a:tc>
                  <a:txBody>
                    <a:bodyPr/>
                    <a:lstStyle/>
                    <a:p>
                      <a:r>
                        <a:rPr lang="en-NG" sz="2400" dirty="0">
                          <a:latin typeface="Arial" panose="020B0604020202020204" pitchFamily="34" charset="0"/>
                          <a:cs typeface="Arial" panose="020B0604020202020204" pitchFamily="34" charset="0"/>
                        </a:rPr>
                        <a:t>Goal:  </a:t>
                      </a:r>
                      <a:r>
                        <a:rPr lang="en-GB" sz="2400" b="0" u="none" strike="noStrike" kern="1200" dirty="0">
                          <a:solidFill>
                            <a:schemeClr val="tx1"/>
                          </a:solidFill>
                          <a:effectLst/>
                          <a:latin typeface="Arial" panose="020B0604020202020204" pitchFamily="34" charset="0"/>
                          <a:cs typeface="Arial" panose="020B0604020202020204" pitchFamily="34" charset="0"/>
                        </a:rPr>
                        <a:t>To promote the benefits of using visualisation tools to present the results of product review sentiment analysis</a:t>
                      </a:r>
                      <a:endParaRPr lang="en-NG" sz="2400" dirty="0">
                        <a:solidFill>
                          <a:schemeClr val="tx1"/>
                        </a:solidFill>
                        <a:latin typeface="Arial" panose="020B0604020202020204" pitchFamily="34" charset="0"/>
                        <a:cs typeface="Arial" panose="020B0604020202020204" pitchFamily="34" charset="0"/>
                      </a:endParaRPr>
                    </a:p>
                  </a:txBody>
                  <a:tcPr>
                    <a:solidFill>
                      <a:schemeClr val="accent5">
                        <a:lumMod val="40000"/>
                        <a:lumOff val="60000"/>
                      </a:schemeClr>
                    </a:solidFill>
                  </a:tcPr>
                </a:tc>
                <a:extLst>
                  <a:ext uri="{0D108BD9-81ED-4DB2-BD59-A6C34878D82A}">
                    <a16:rowId xmlns:a16="http://schemas.microsoft.com/office/drawing/2014/main" val="1426950209"/>
                  </a:ext>
                </a:extLst>
              </a:tr>
              <a:tr h="572968">
                <a:tc>
                  <a:txBody>
                    <a:bodyPr/>
                    <a:lstStyle/>
                    <a:p>
                      <a:r>
                        <a:rPr lang="en-NG" b="1" dirty="0"/>
                        <a:t>Objectives</a:t>
                      </a:r>
                      <a:r>
                        <a:rPr lang="en-NG" dirty="0"/>
                        <a:t>: </a:t>
                      </a:r>
                      <a:endParaRPr lang="en-NG"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92939032"/>
                  </a:ext>
                </a:extLst>
              </a:tr>
              <a:tr h="572968">
                <a:tc>
                  <a:txBody>
                    <a:bodyPr/>
                    <a:lstStyle/>
                    <a:p>
                      <a:pPr marL="285750" marR="0" lvl="0" indent="-285750" algn="l" defTabSz="4572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lang="en-GB" sz="1800" b="0" i="0" u="none" strike="noStrike" kern="1200" dirty="0">
                          <a:solidFill>
                            <a:schemeClr val="dk1"/>
                          </a:solidFill>
                          <a:effectLst/>
                          <a:latin typeface="Arial" panose="020B0604020202020204" pitchFamily="34" charset="0"/>
                          <a:ea typeface="+mn-ea"/>
                          <a:cs typeface="Arial" panose="020B0604020202020204" pitchFamily="34" charset="0"/>
                        </a:rPr>
                        <a:t>To conduct a comprehensive review of effective data visualisation tools for product review sentiment analysis.</a:t>
                      </a:r>
                    </a:p>
                    <a:p>
                      <a:pPr marL="285750" indent="-285750">
                        <a:buFont typeface="Courier New" panose="02070309020205020404" pitchFamily="49" charset="0"/>
                        <a:buChar char="o"/>
                      </a:pPr>
                      <a:endParaRPr lang="en-NG"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957990315"/>
                  </a:ext>
                </a:extLst>
              </a:tr>
              <a:tr h="572968">
                <a:tc>
                  <a:txBody>
                    <a:bodyPr/>
                    <a:lstStyle/>
                    <a:p>
                      <a:pPr marL="285750" indent="-285750">
                        <a:buFont typeface="Courier New" panose="02070309020205020404" pitchFamily="49" charset="0"/>
                        <a:buChar char="o"/>
                      </a:pPr>
                      <a:r>
                        <a:rPr lang="en-GB" sz="1800" b="0" i="0" u="none" strike="noStrike" kern="1200" dirty="0">
                          <a:solidFill>
                            <a:schemeClr val="dk1"/>
                          </a:solidFill>
                          <a:effectLst/>
                          <a:latin typeface="Arial" panose="020B0604020202020204" pitchFamily="34" charset="0"/>
                          <a:ea typeface="+mn-ea"/>
                          <a:cs typeface="Arial" panose="020B0604020202020204" pitchFamily="34" charset="0"/>
                        </a:rPr>
                        <a:t>To recommend an effective visualisation tool and demonstrate its features.</a:t>
                      </a:r>
                      <a:endParaRPr lang="en-NG"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183163206"/>
                  </a:ext>
                </a:extLst>
              </a:tr>
              <a:tr h="572968">
                <a:tc>
                  <a:txBody>
                    <a:bodyPr/>
                    <a:lstStyle/>
                    <a:p>
                      <a:pPr marL="285750" indent="-285750">
                        <a:buFont typeface="Courier New" panose="02070309020205020404" pitchFamily="49" charset="0"/>
                        <a:buChar char="o"/>
                      </a:pPr>
                      <a:r>
                        <a:rPr lang="en-GB" sz="1800" b="0" i="0" u="none" strike="noStrike" kern="1200" dirty="0">
                          <a:solidFill>
                            <a:schemeClr val="dk1"/>
                          </a:solidFill>
                          <a:effectLst/>
                          <a:latin typeface="Arial" panose="020B0604020202020204" pitchFamily="34" charset="0"/>
                          <a:ea typeface="+mn-ea"/>
                          <a:cs typeface="Arial" panose="020B0604020202020204" pitchFamily="34" charset="0"/>
                        </a:rPr>
                        <a:t>To design a framework for integrating the results of product review sentiment analysis with the chosen data visualisation tool.</a:t>
                      </a:r>
                      <a:endParaRPr lang="en-NG"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17709240"/>
                  </a:ext>
                </a:extLst>
              </a:tr>
            </a:tbl>
          </a:graphicData>
        </a:graphic>
      </p:graphicFrame>
      <p:sp>
        <p:nvSpPr>
          <p:cNvPr id="12" name="TextBox 11">
            <a:extLst>
              <a:ext uri="{FF2B5EF4-FFF2-40B4-BE49-F238E27FC236}">
                <a16:creationId xmlns:a16="http://schemas.microsoft.com/office/drawing/2014/main" id="{A5C95BA5-FA2D-8D43-9078-B0694CB76E4D}"/>
              </a:ext>
            </a:extLst>
          </p:cNvPr>
          <p:cNvSpPr txBox="1"/>
          <p:nvPr/>
        </p:nvSpPr>
        <p:spPr>
          <a:xfrm>
            <a:off x="1154954" y="6307810"/>
            <a:ext cx="9280952" cy="307777"/>
          </a:xfrm>
          <a:prstGeom prst="rect">
            <a:avLst/>
          </a:prstGeom>
          <a:noFill/>
        </p:spPr>
        <p:txBody>
          <a:bodyPr wrap="square" rtlCol="0">
            <a:spAutoFit/>
          </a:bodyPr>
          <a:lstStyle/>
          <a:p>
            <a:r>
              <a:rPr lang="en-NG" sz="1400" dirty="0">
                <a:solidFill>
                  <a:schemeClr val="accent4">
                    <a:lumMod val="75000"/>
                  </a:schemeClr>
                </a:solidFill>
                <a:latin typeface="Arial" panose="020B0604020202020204" pitchFamily="34" charset="0"/>
                <a:cs typeface="Arial" panose="020B0604020202020204" pitchFamily="34" charset="0"/>
              </a:rPr>
              <a:t>Table 1: Research Goals and Objectives</a:t>
            </a:r>
          </a:p>
        </p:txBody>
      </p:sp>
      <p:pic>
        <p:nvPicPr>
          <p:cNvPr id="17" name="Audio 16">
            <a:hlinkClick r:id="" action="ppaction://media"/>
            <a:extLst>
              <a:ext uri="{FF2B5EF4-FFF2-40B4-BE49-F238E27FC236}">
                <a16:creationId xmlns:a16="http://schemas.microsoft.com/office/drawing/2014/main" id="{340B8CB6-19F9-A341-A5AA-E03226E593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90799593"/>
      </p:ext>
    </p:extLst>
  </p:cSld>
  <p:clrMapOvr>
    <a:masterClrMapping/>
  </p:clrMapOvr>
  <mc:AlternateContent xmlns:mc="http://schemas.openxmlformats.org/markup-compatibility/2006">
    <mc:Choice xmlns:p14="http://schemas.microsoft.com/office/powerpoint/2010/main" Requires="p14">
      <p:transition spd="slow" p14:dur="2000" advTm="64582"/>
    </mc:Choice>
    <mc:Fallback>
      <p:transition spd="slow" advTm="64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2AA6E-3E48-9B4B-8A6C-363CF696B83A}"/>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Literature Review</a:t>
            </a:r>
          </a:p>
        </p:txBody>
      </p:sp>
      <p:sp>
        <p:nvSpPr>
          <p:cNvPr id="3" name="Content Placeholder 2">
            <a:extLst>
              <a:ext uri="{FF2B5EF4-FFF2-40B4-BE49-F238E27FC236}">
                <a16:creationId xmlns:a16="http://schemas.microsoft.com/office/drawing/2014/main" id="{AD8968C3-D91E-E14A-81C8-221BCF4EA87B}"/>
              </a:ext>
            </a:extLst>
          </p:cNvPr>
          <p:cNvSpPr>
            <a:spLocks noGrp="1"/>
          </p:cNvSpPr>
          <p:nvPr>
            <p:ph idx="1"/>
          </p:nvPr>
        </p:nvSpPr>
        <p:spPr>
          <a:xfrm>
            <a:off x="1154954" y="2603499"/>
            <a:ext cx="9991452" cy="4014277"/>
          </a:xfrm>
        </p:spPr>
        <p:txBody>
          <a:bodyPr>
            <a:normAutofit lnSpcReduction="10000"/>
          </a:bodyPr>
          <a:lstStyle/>
          <a:p>
            <a:pPr marL="0" indent="0">
              <a:buNone/>
            </a:pPr>
            <a:r>
              <a:rPr lang="en-GB" sz="2100" dirty="0" err="1">
                <a:solidFill>
                  <a:schemeClr val="tx1"/>
                </a:solidFill>
                <a:latin typeface="Arial" panose="020B0604020202020204" pitchFamily="34" charset="0"/>
                <a:cs typeface="Arial" panose="020B0604020202020204" pitchFamily="34" charset="0"/>
              </a:rPr>
              <a:t>Mäntylä</a:t>
            </a:r>
            <a:r>
              <a:rPr lang="en-GB" sz="2100" dirty="0">
                <a:solidFill>
                  <a:schemeClr val="tx1"/>
                </a:solidFill>
                <a:latin typeface="Arial" panose="020B0604020202020204" pitchFamily="34" charset="0"/>
                <a:cs typeface="Arial" panose="020B0604020202020204" pitchFamily="34" charset="0"/>
              </a:rPr>
              <a:t> et al. in their 2018 journal, </a:t>
            </a:r>
            <a:r>
              <a:rPr lang="en-GB" sz="2100" i="1" dirty="0">
                <a:solidFill>
                  <a:schemeClr val="tx1"/>
                </a:solidFill>
                <a:latin typeface="Arial" panose="020B0604020202020204" pitchFamily="34" charset="0"/>
                <a:cs typeface="Arial" panose="020B0604020202020204" pitchFamily="34" charset="0"/>
              </a:rPr>
              <a:t>The evolution of sentiment analysis,</a:t>
            </a:r>
            <a:r>
              <a:rPr lang="en-GB" sz="2100" dirty="0">
                <a:solidFill>
                  <a:schemeClr val="tx1"/>
                </a:solidFill>
                <a:latin typeface="Arial" panose="020B0604020202020204" pitchFamily="34" charset="0"/>
                <a:cs typeface="Arial" panose="020B0604020202020204" pitchFamily="34" charset="0"/>
              </a:rPr>
              <a:t> note that sentiment analysis is a fast-growing research area which has received a lot of attention in the last 20 years.</a:t>
            </a:r>
          </a:p>
          <a:p>
            <a:pPr marL="0" indent="0">
              <a:buNone/>
            </a:pPr>
            <a:r>
              <a:rPr lang="en-GB" sz="2100" u="sng" dirty="0">
                <a:solidFill>
                  <a:schemeClr val="tx1"/>
                </a:solidFill>
                <a:latin typeface="Arial" panose="020B0604020202020204" pitchFamily="34" charset="0"/>
                <a:cs typeface="Arial" panose="020B0604020202020204" pitchFamily="34" charset="0"/>
              </a:rPr>
              <a:t>Related Work</a:t>
            </a:r>
          </a:p>
          <a:p>
            <a:r>
              <a:rPr lang="en-GB" sz="2100" dirty="0">
                <a:solidFill>
                  <a:schemeClr val="tx1"/>
                </a:solidFill>
                <a:latin typeface="Arial" panose="020B0604020202020204" pitchFamily="34" charset="0"/>
                <a:cs typeface="Arial" panose="020B0604020202020204" pitchFamily="34" charset="0"/>
              </a:rPr>
              <a:t>Gregory et al. (2006) proposes the use of the IN-SPIRE visualisation tool which is effective in extracting emotional contents of large datasets. </a:t>
            </a:r>
          </a:p>
          <a:p>
            <a:r>
              <a:rPr lang="en-GB" sz="2100" dirty="0" err="1">
                <a:solidFill>
                  <a:schemeClr val="tx1"/>
                </a:solidFill>
                <a:latin typeface="Arial" panose="020B0604020202020204" pitchFamily="34" charset="0"/>
                <a:cs typeface="Arial" panose="020B0604020202020204" pitchFamily="34" charset="0"/>
              </a:rPr>
              <a:t>Beigi</a:t>
            </a:r>
            <a:r>
              <a:rPr lang="en-GB" sz="2100" dirty="0">
                <a:solidFill>
                  <a:schemeClr val="tx1"/>
                </a:solidFill>
                <a:latin typeface="Arial" panose="020B0604020202020204" pitchFamily="34" charset="0"/>
                <a:cs typeface="Arial" panose="020B0604020202020204" pitchFamily="34" charset="0"/>
              </a:rPr>
              <a:t> et al. (2016) went further by exploring the features of Pulse, VISA, TIARA, </a:t>
            </a:r>
            <a:r>
              <a:rPr lang="en-GB" sz="2100" dirty="0" err="1">
                <a:solidFill>
                  <a:schemeClr val="tx1"/>
                </a:solidFill>
                <a:latin typeface="Arial" panose="020B0604020202020204" pitchFamily="34" charset="0"/>
                <a:cs typeface="Arial" panose="020B0604020202020204" pitchFamily="34" charset="0"/>
              </a:rPr>
              <a:t>Eventscape</a:t>
            </a:r>
            <a:r>
              <a:rPr lang="en-GB" sz="2100" dirty="0">
                <a:solidFill>
                  <a:schemeClr val="tx1"/>
                </a:solidFill>
                <a:latin typeface="Arial" panose="020B0604020202020204" pitchFamily="34" charset="0"/>
                <a:cs typeface="Arial" panose="020B0604020202020204" pitchFamily="34" charset="0"/>
              </a:rPr>
              <a:t> and many other visualisation tools that perform similar work to the IN-SPIRE tool. </a:t>
            </a:r>
          </a:p>
          <a:p>
            <a:pPr marL="0" indent="0">
              <a:buNone/>
            </a:pPr>
            <a:r>
              <a:rPr lang="en-GB" sz="2100" dirty="0">
                <a:solidFill>
                  <a:schemeClr val="tx1"/>
                </a:solidFill>
                <a:latin typeface="Arial" panose="020B0604020202020204" pitchFamily="34" charset="0"/>
                <a:cs typeface="Arial" panose="020B0604020202020204" pitchFamily="34" charset="0"/>
              </a:rPr>
              <a:t>These tools offer more value to the analysts at the processing stage and do not provide the high-level content needed to aid decision makers.</a:t>
            </a:r>
          </a:p>
          <a:p>
            <a:pPr marL="0" indent="0">
              <a:buNone/>
            </a:pPr>
            <a:endParaRPr lang="en-NG" dirty="0"/>
          </a:p>
        </p:txBody>
      </p:sp>
      <p:pic>
        <p:nvPicPr>
          <p:cNvPr id="4" name="Picture 3">
            <a:extLst>
              <a:ext uri="{FF2B5EF4-FFF2-40B4-BE49-F238E27FC236}">
                <a16:creationId xmlns:a16="http://schemas.microsoft.com/office/drawing/2014/main" id="{81E0668C-E6CB-6941-8765-BFEE16275114}"/>
              </a:ext>
            </a:extLst>
          </p:cNvPr>
          <p:cNvPicPr>
            <a:picLocks noChangeAspect="1"/>
          </p:cNvPicPr>
          <p:nvPr/>
        </p:nvPicPr>
        <p:blipFill>
          <a:blip r:embed="rId4"/>
          <a:stretch>
            <a:fillRect/>
          </a:stretch>
        </p:blipFill>
        <p:spPr>
          <a:xfrm>
            <a:off x="10435906" y="0"/>
            <a:ext cx="710500" cy="1141485"/>
          </a:xfrm>
          <a:prstGeom prst="rect">
            <a:avLst/>
          </a:prstGeom>
        </p:spPr>
      </p:pic>
      <p:pic>
        <p:nvPicPr>
          <p:cNvPr id="9" name="Audio 8">
            <a:hlinkClick r:id="" action="ppaction://media"/>
            <a:extLst>
              <a:ext uri="{FF2B5EF4-FFF2-40B4-BE49-F238E27FC236}">
                <a16:creationId xmlns:a16="http://schemas.microsoft.com/office/drawing/2014/main" id="{6999E4AB-2C7A-5A44-8929-41661EEF67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590533880"/>
      </p:ext>
    </p:extLst>
  </p:cSld>
  <p:clrMapOvr>
    <a:masterClrMapping/>
  </p:clrMapOvr>
  <mc:AlternateContent xmlns:mc="http://schemas.openxmlformats.org/markup-compatibility/2006">
    <mc:Choice xmlns:p14="http://schemas.microsoft.com/office/powerpoint/2010/main" Requires="p14">
      <p:transition spd="slow" p14:dur="2000" advTm="74999"/>
    </mc:Choice>
    <mc:Fallback>
      <p:transition spd="slow" advTm="749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B1D54-EB31-5E4C-BBEA-3B640AE2B476}"/>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Literature Review (….continued)</a:t>
            </a:r>
          </a:p>
        </p:txBody>
      </p:sp>
      <p:sp>
        <p:nvSpPr>
          <p:cNvPr id="3" name="Content Placeholder 2">
            <a:extLst>
              <a:ext uri="{FF2B5EF4-FFF2-40B4-BE49-F238E27FC236}">
                <a16:creationId xmlns:a16="http://schemas.microsoft.com/office/drawing/2014/main" id="{D76C261C-32BF-CA4D-9D00-503D2D21A091}"/>
              </a:ext>
            </a:extLst>
          </p:cNvPr>
          <p:cNvSpPr>
            <a:spLocks noGrp="1"/>
          </p:cNvSpPr>
          <p:nvPr>
            <p:ph idx="1"/>
          </p:nvPr>
        </p:nvSpPr>
        <p:spPr>
          <a:xfrm>
            <a:off x="1154954" y="2603499"/>
            <a:ext cx="9662863" cy="3828297"/>
          </a:xfrm>
        </p:spPr>
        <p:txBody>
          <a:bodyPr>
            <a:noAutofit/>
          </a:bodyPr>
          <a:lstStyle/>
          <a:p>
            <a:r>
              <a:rPr lang="en-GB" sz="2000" dirty="0" err="1">
                <a:solidFill>
                  <a:schemeClr val="tx1"/>
                </a:solidFill>
                <a:latin typeface="Arial" panose="020B0604020202020204" pitchFamily="34" charset="0"/>
                <a:cs typeface="Arial" panose="020B0604020202020204" pitchFamily="34" charset="0"/>
              </a:rPr>
              <a:t>Gundla</a:t>
            </a:r>
            <a:r>
              <a:rPr lang="en-GB" sz="2000" dirty="0">
                <a:solidFill>
                  <a:schemeClr val="tx1"/>
                </a:solidFill>
                <a:latin typeface="Arial" panose="020B0604020202020204" pitchFamily="34" charset="0"/>
                <a:cs typeface="Arial" panose="020B0604020202020204" pitchFamily="34" charset="0"/>
              </a:rPr>
              <a:t> and </a:t>
            </a:r>
            <a:r>
              <a:rPr lang="en-GB" sz="2000" dirty="0" err="1">
                <a:solidFill>
                  <a:schemeClr val="tx1"/>
                </a:solidFill>
                <a:latin typeface="Arial" panose="020B0604020202020204" pitchFamily="34" charset="0"/>
                <a:cs typeface="Arial" panose="020B0604020202020204" pitchFamily="34" charset="0"/>
              </a:rPr>
              <a:t>Otari</a:t>
            </a:r>
            <a:r>
              <a:rPr lang="en-GB" sz="2000" dirty="0">
                <a:solidFill>
                  <a:schemeClr val="tx1"/>
                </a:solidFill>
                <a:latin typeface="Arial" panose="020B0604020202020204" pitchFamily="34" charset="0"/>
                <a:cs typeface="Arial" panose="020B0604020202020204" pitchFamily="34" charset="0"/>
              </a:rPr>
              <a:t> (2015) proposed a system for conducting review sentiment analysis and visualisation. In this paper, there was limited discussion on effective visualisation approaches. </a:t>
            </a:r>
          </a:p>
          <a:p>
            <a:r>
              <a:rPr lang="en-GB" sz="2000" dirty="0" err="1">
                <a:solidFill>
                  <a:schemeClr val="tx1"/>
                </a:solidFill>
                <a:latin typeface="Arial" panose="020B0604020202020204" pitchFamily="34" charset="0"/>
                <a:cs typeface="Arial" panose="020B0604020202020204" pitchFamily="34" charset="0"/>
              </a:rPr>
              <a:t>Gandhe</a:t>
            </a:r>
            <a:r>
              <a:rPr lang="en-GB" sz="2000" dirty="0">
                <a:solidFill>
                  <a:schemeClr val="tx1"/>
                </a:solidFill>
                <a:latin typeface="Arial" panose="020B0604020202020204" pitchFamily="34" charset="0"/>
                <a:cs typeface="Arial" panose="020B0604020202020204" pitchFamily="34" charset="0"/>
              </a:rPr>
              <a:t> et al. (2018) proposes the use of python programming language for sentiment analysis visualisation</a:t>
            </a:r>
          </a:p>
          <a:p>
            <a:r>
              <a:rPr lang="en-GB" sz="2000" dirty="0" err="1">
                <a:solidFill>
                  <a:schemeClr val="tx1"/>
                </a:solidFill>
                <a:latin typeface="Arial" panose="020B0604020202020204" pitchFamily="34" charset="0"/>
                <a:cs typeface="Arial" panose="020B0604020202020204" pitchFamily="34" charset="0"/>
              </a:rPr>
              <a:t>AlQahtani</a:t>
            </a:r>
            <a:r>
              <a:rPr lang="en-GB" sz="2000" dirty="0">
                <a:solidFill>
                  <a:schemeClr val="tx1"/>
                </a:solidFill>
                <a:latin typeface="Arial" panose="020B0604020202020204" pitchFamily="34" charset="0"/>
                <a:cs typeface="Arial" panose="020B0604020202020204" pitchFamily="34" charset="0"/>
              </a:rPr>
              <a:t> (2021) used python to achieve visualisation. </a:t>
            </a:r>
          </a:p>
          <a:p>
            <a:pPr marL="0" indent="0">
              <a:buNone/>
            </a:pPr>
            <a:r>
              <a:rPr lang="en-GB" sz="2000" dirty="0">
                <a:solidFill>
                  <a:schemeClr val="tx1"/>
                </a:solidFill>
                <a:latin typeface="Arial" panose="020B0604020202020204" pitchFamily="34" charset="0"/>
                <a:cs typeface="Arial" panose="020B0604020202020204" pitchFamily="34" charset="0"/>
              </a:rPr>
              <a:t>Whilst python serves as a good option, this research aims to extend to other available options.</a:t>
            </a:r>
            <a:endParaRPr lang="en-NG" sz="2000" dirty="0">
              <a:solidFill>
                <a:schemeClr val="tx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86D9D761-A0AC-3B44-9056-C06F009ED967}"/>
              </a:ext>
            </a:extLst>
          </p:cNvPr>
          <p:cNvPicPr>
            <a:picLocks noChangeAspect="1"/>
          </p:cNvPicPr>
          <p:nvPr/>
        </p:nvPicPr>
        <p:blipFill>
          <a:blip r:embed="rId4"/>
          <a:stretch>
            <a:fillRect/>
          </a:stretch>
        </p:blipFill>
        <p:spPr>
          <a:xfrm>
            <a:off x="10435906" y="0"/>
            <a:ext cx="710500" cy="1141485"/>
          </a:xfrm>
          <a:prstGeom prst="rect">
            <a:avLst/>
          </a:prstGeom>
        </p:spPr>
      </p:pic>
      <p:pic>
        <p:nvPicPr>
          <p:cNvPr id="9" name="Audio 8">
            <a:hlinkClick r:id="" action="ppaction://media"/>
            <a:extLst>
              <a:ext uri="{FF2B5EF4-FFF2-40B4-BE49-F238E27FC236}">
                <a16:creationId xmlns:a16="http://schemas.microsoft.com/office/drawing/2014/main" id="{8B87AC62-41AC-0D4B-B94C-6AE119F49A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57856513"/>
      </p:ext>
    </p:extLst>
  </p:cSld>
  <p:clrMapOvr>
    <a:masterClrMapping/>
  </p:clrMapOvr>
  <mc:AlternateContent xmlns:mc="http://schemas.openxmlformats.org/markup-compatibility/2006">
    <mc:Choice xmlns:p14="http://schemas.microsoft.com/office/powerpoint/2010/main" Requires="p14">
      <p:transition spd="slow" p14:dur="2000" advTm="52579"/>
    </mc:Choice>
    <mc:Fallback>
      <p:transition spd="slow" advTm="52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B1D54-EB31-5E4C-BBEA-3B640AE2B476}"/>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Literature Review (….continued)</a:t>
            </a:r>
          </a:p>
        </p:txBody>
      </p:sp>
      <p:sp>
        <p:nvSpPr>
          <p:cNvPr id="3" name="Content Placeholder 2">
            <a:extLst>
              <a:ext uri="{FF2B5EF4-FFF2-40B4-BE49-F238E27FC236}">
                <a16:creationId xmlns:a16="http://schemas.microsoft.com/office/drawing/2014/main" id="{D76C261C-32BF-CA4D-9D00-503D2D21A091}"/>
              </a:ext>
            </a:extLst>
          </p:cNvPr>
          <p:cNvSpPr>
            <a:spLocks noGrp="1"/>
          </p:cNvSpPr>
          <p:nvPr>
            <p:ph idx="1"/>
          </p:nvPr>
        </p:nvSpPr>
        <p:spPr>
          <a:xfrm>
            <a:off x="7065299" y="2417734"/>
            <a:ext cx="4274294" cy="4178462"/>
          </a:xfrm>
        </p:spPr>
        <p:txBody>
          <a:bodyPr>
            <a:normAutofit lnSpcReduction="10000"/>
          </a:bodyPr>
          <a:lstStyle/>
          <a:p>
            <a:pPr marL="0" indent="0">
              <a:buNone/>
            </a:pPr>
            <a:r>
              <a:rPr lang="en-GB" sz="2000" dirty="0">
                <a:solidFill>
                  <a:schemeClr val="tx1"/>
                </a:solidFill>
                <a:latin typeface="Arial" panose="020B0604020202020204" pitchFamily="34" charset="0"/>
                <a:cs typeface="Arial" panose="020B0604020202020204" pitchFamily="34" charset="0"/>
              </a:rPr>
              <a:t>Many research works fall short of emphasising the effective communication of product review sentiment analysis results using data visualisation tools. </a:t>
            </a:r>
          </a:p>
          <a:p>
            <a:endParaRPr lang="en-GB" sz="2000" dirty="0">
              <a:solidFill>
                <a:schemeClr val="tx1"/>
              </a:solidFill>
              <a:latin typeface="Arial" panose="020B0604020202020204" pitchFamily="34" charset="0"/>
              <a:cs typeface="Arial" panose="020B0604020202020204" pitchFamily="34" charset="0"/>
            </a:endParaRPr>
          </a:p>
          <a:p>
            <a:pPr marL="0" indent="0">
              <a:buNone/>
            </a:pPr>
            <a:r>
              <a:rPr lang="en-GB" sz="2000" dirty="0">
                <a:solidFill>
                  <a:schemeClr val="tx1"/>
                </a:solidFill>
                <a:latin typeface="Arial" panose="020B0604020202020204" pitchFamily="34" charset="0"/>
                <a:cs typeface="Arial" panose="020B0604020202020204" pitchFamily="34" charset="0"/>
              </a:rPr>
              <a:t>Though the skills needed to analyse data differ from those needed to present the results in a convincing way (Murphy, 2013), a sentiment analysis project could fall short of its objectives if effective visualisation tools are not used. </a:t>
            </a:r>
            <a:endParaRPr lang="en-NG" sz="2000" dirty="0">
              <a:solidFill>
                <a:schemeClr val="tx1"/>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86D9D761-A0AC-3B44-9056-C06F009ED967}"/>
              </a:ext>
            </a:extLst>
          </p:cNvPr>
          <p:cNvPicPr>
            <a:picLocks noChangeAspect="1"/>
          </p:cNvPicPr>
          <p:nvPr/>
        </p:nvPicPr>
        <p:blipFill>
          <a:blip r:embed="rId4"/>
          <a:stretch>
            <a:fillRect/>
          </a:stretch>
        </p:blipFill>
        <p:spPr>
          <a:xfrm>
            <a:off x="10435906" y="0"/>
            <a:ext cx="710500" cy="1141485"/>
          </a:xfrm>
          <a:prstGeom prst="rect">
            <a:avLst/>
          </a:prstGeom>
        </p:spPr>
      </p:pic>
      <p:pic>
        <p:nvPicPr>
          <p:cNvPr id="6" name="Picture 5" descr="A screenshot of a game&#10;&#10;Description automatically generated with low confidence">
            <a:extLst>
              <a:ext uri="{FF2B5EF4-FFF2-40B4-BE49-F238E27FC236}">
                <a16:creationId xmlns:a16="http://schemas.microsoft.com/office/drawing/2014/main" id="{8CF5D36F-1D13-2C45-A8F5-305AD3C13D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8936" y="2433233"/>
            <a:ext cx="6016163" cy="3859079"/>
          </a:xfrm>
          <a:prstGeom prst="rect">
            <a:avLst/>
          </a:prstGeom>
        </p:spPr>
      </p:pic>
      <p:pic>
        <p:nvPicPr>
          <p:cNvPr id="10" name="Audio 9">
            <a:hlinkClick r:id="" action="ppaction://media"/>
            <a:extLst>
              <a:ext uri="{FF2B5EF4-FFF2-40B4-BE49-F238E27FC236}">
                <a16:creationId xmlns:a16="http://schemas.microsoft.com/office/drawing/2014/main" id="{A6817261-36A5-5445-AC57-02E011D4324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18015403"/>
      </p:ext>
    </p:extLst>
  </p:cSld>
  <p:clrMapOvr>
    <a:masterClrMapping/>
  </p:clrMapOvr>
  <mc:AlternateContent xmlns:mc="http://schemas.openxmlformats.org/markup-compatibility/2006">
    <mc:Choice xmlns:p14="http://schemas.microsoft.com/office/powerpoint/2010/main" Requires="p14">
      <p:transition spd="slow" p14:dur="2000" advTm="48155"/>
    </mc:Choice>
    <mc:Fallback>
      <p:transition spd="slow" advTm="48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3F899-D898-E44D-A69F-AA0DEA7A9FBA}"/>
              </a:ext>
            </a:extLst>
          </p:cNvPr>
          <p:cNvSpPr>
            <a:spLocks noGrp="1"/>
          </p:cNvSpPr>
          <p:nvPr>
            <p:ph type="title"/>
          </p:nvPr>
        </p:nvSpPr>
        <p:spPr/>
        <p:txBody>
          <a:bodyPr/>
          <a:lstStyle/>
          <a:p>
            <a:r>
              <a:rPr lang="en-NG" dirty="0">
                <a:latin typeface="Arial" panose="020B0604020202020204" pitchFamily="34" charset="0"/>
                <a:cs typeface="Arial" panose="020B0604020202020204" pitchFamily="34" charset="0"/>
              </a:rPr>
              <a:t>Research Methodology</a:t>
            </a:r>
          </a:p>
        </p:txBody>
      </p:sp>
      <p:sp>
        <p:nvSpPr>
          <p:cNvPr id="3" name="Content Placeholder 2">
            <a:extLst>
              <a:ext uri="{FF2B5EF4-FFF2-40B4-BE49-F238E27FC236}">
                <a16:creationId xmlns:a16="http://schemas.microsoft.com/office/drawing/2014/main" id="{F1025412-740C-9F42-B518-EB53E258E642}"/>
              </a:ext>
            </a:extLst>
          </p:cNvPr>
          <p:cNvSpPr>
            <a:spLocks noGrp="1"/>
          </p:cNvSpPr>
          <p:nvPr>
            <p:ph idx="1"/>
          </p:nvPr>
        </p:nvSpPr>
        <p:spPr/>
        <p:txBody>
          <a:bodyPr>
            <a:normAutofit/>
          </a:bodyPr>
          <a:lstStyle/>
          <a:p>
            <a:r>
              <a:rPr lang="en-GB" sz="2000" u="sng" dirty="0">
                <a:solidFill>
                  <a:schemeClr val="tx1"/>
                </a:solidFill>
                <a:latin typeface="Arial" panose="020B0604020202020204" pitchFamily="34" charset="0"/>
                <a:cs typeface="Arial" panose="020B0604020202020204" pitchFamily="34" charset="0"/>
              </a:rPr>
              <a:t>Theoretical Resources</a:t>
            </a:r>
            <a:endParaRPr lang="en-GB" sz="2000" dirty="0">
              <a:solidFill>
                <a:schemeClr val="tx1"/>
              </a:solidFill>
              <a:latin typeface="Arial" panose="020B0604020202020204" pitchFamily="34" charset="0"/>
              <a:cs typeface="Arial" panose="020B0604020202020204" pitchFamily="34" charset="0"/>
            </a:endParaRPr>
          </a:p>
          <a:p>
            <a:pPr marL="0" indent="0">
              <a:buNone/>
            </a:pPr>
            <a:r>
              <a:rPr lang="en-GB" sz="2000" dirty="0">
                <a:solidFill>
                  <a:schemeClr val="tx1"/>
                </a:solidFill>
                <a:latin typeface="Arial" panose="020B0604020202020204" pitchFamily="34" charset="0"/>
                <a:cs typeface="Arial" panose="020B0604020202020204" pitchFamily="34" charset="0"/>
              </a:rPr>
              <a:t>Most of the resources utilised for the brief literature review study were drawn from google scholar. Other sources in scope include computing journal libraries,  University of Essex computing library, visualisation tool providers such as </a:t>
            </a:r>
            <a:r>
              <a:rPr lang="en-GB" sz="2000" dirty="0" err="1">
                <a:solidFill>
                  <a:schemeClr val="tx1"/>
                </a:solidFill>
                <a:latin typeface="Arial" panose="020B0604020202020204" pitchFamily="34" charset="0"/>
                <a:cs typeface="Arial" panose="020B0604020202020204" pitchFamily="34" charset="0"/>
              </a:rPr>
              <a:t>python.org</a:t>
            </a:r>
            <a:r>
              <a:rPr lang="en-GB" sz="2000" dirty="0">
                <a:solidFill>
                  <a:schemeClr val="tx1"/>
                </a:solidFill>
                <a:latin typeface="Arial" panose="020B0604020202020204" pitchFamily="34" charset="0"/>
                <a:cs typeface="Arial" panose="020B0604020202020204" pitchFamily="34" charset="0"/>
              </a:rPr>
              <a:t>, r-</a:t>
            </a:r>
            <a:r>
              <a:rPr lang="en-GB" sz="2000" dirty="0" err="1">
                <a:solidFill>
                  <a:schemeClr val="tx1"/>
                </a:solidFill>
                <a:latin typeface="Arial" panose="020B0604020202020204" pitchFamily="34" charset="0"/>
                <a:cs typeface="Arial" panose="020B0604020202020204" pitchFamily="34" charset="0"/>
              </a:rPr>
              <a:t>project.org</a:t>
            </a:r>
            <a:r>
              <a:rPr lang="en-GB" sz="2000" dirty="0">
                <a:solidFill>
                  <a:schemeClr val="tx1"/>
                </a:solidFill>
                <a:latin typeface="Arial" panose="020B0604020202020204" pitchFamily="34" charset="0"/>
                <a:cs typeface="Arial" panose="020B0604020202020204" pitchFamily="34" charset="0"/>
              </a:rPr>
              <a:t> and </a:t>
            </a:r>
            <a:r>
              <a:rPr lang="en-GB" sz="2000" dirty="0" err="1">
                <a:solidFill>
                  <a:schemeClr val="tx1"/>
                </a:solidFill>
                <a:latin typeface="Arial" panose="020B0604020202020204" pitchFamily="34" charset="0"/>
                <a:cs typeface="Arial" panose="020B0604020202020204" pitchFamily="34" charset="0"/>
              </a:rPr>
              <a:t>tableau.com</a:t>
            </a:r>
            <a:endParaRPr lang="en-GB" sz="2000" dirty="0">
              <a:solidFill>
                <a:schemeClr val="tx1"/>
              </a:solidFill>
              <a:latin typeface="Arial" panose="020B0604020202020204" pitchFamily="34" charset="0"/>
              <a:cs typeface="Arial" panose="020B0604020202020204" pitchFamily="34" charset="0"/>
            </a:endParaRPr>
          </a:p>
          <a:p>
            <a:r>
              <a:rPr lang="en-GB" sz="2000" u="sng" dirty="0">
                <a:solidFill>
                  <a:schemeClr val="tx1"/>
                </a:solidFill>
                <a:latin typeface="Arial" panose="020B0604020202020204" pitchFamily="34" charset="0"/>
                <a:cs typeface="Arial" panose="020B0604020202020204" pitchFamily="34" charset="0"/>
              </a:rPr>
              <a:t>Research Method </a:t>
            </a:r>
            <a:endParaRPr lang="en-GB" sz="2000" dirty="0">
              <a:solidFill>
                <a:schemeClr val="tx1"/>
              </a:solidFill>
              <a:latin typeface="Arial" panose="020B0604020202020204" pitchFamily="34" charset="0"/>
              <a:cs typeface="Arial" panose="020B0604020202020204" pitchFamily="34" charset="0"/>
            </a:endParaRPr>
          </a:p>
          <a:p>
            <a:pPr marL="0" indent="0">
              <a:buNone/>
            </a:pPr>
            <a:r>
              <a:rPr lang="en-GB" sz="2000" dirty="0">
                <a:solidFill>
                  <a:schemeClr val="tx1"/>
                </a:solidFill>
                <a:latin typeface="Arial" panose="020B0604020202020204" pitchFamily="34" charset="0"/>
                <a:cs typeface="Arial" panose="020B0604020202020204" pitchFamily="34" charset="0"/>
              </a:rPr>
              <a:t>Quantitative approach: experiments will be conducted on four different visualisation tools and observations recorded.</a:t>
            </a:r>
          </a:p>
          <a:p>
            <a:pPr marL="0" indent="0">
              <a:buNone/>
            </a:pPr>
            <a:endParaRPr lang="en-NG" dirty="0"/>
          </a:p>
        </p:txBody>
      </p:sp>
      <p:pic>
        <p:nvPicPr>
          <p:cNvPr id="4" name="Picture 3">
            <a:extLst>
              <a:ext uri="{FF2B5EF4-FFF2-40B4-BE49-F238E27FC236}">
                <a16:creationId xmlns:a16="http://schemas.microsoft.com/office/drawing/2014/main" id="{96F627D6-FF57-CD47-A98F-360A9A33F2D9}"/>
              </a:ext>
            </a:extLst>
          </p:cNvPr>
          <p:cNvPicPr>
            <a:picLocks noChangeAspect="1"/>
          </p:cNvPicPr>
          <p:nvPr/>
        </p:nvPicPr>
        <p:blipFill>
          <a:blip r:embed="rId4"/>
          <a:stretch>
            <a:fillRect/>
          </a:stretch>
        </p:blipFill>
        <p:spPr>
          <a:xfrm>
            <a:off x="10435906" y="0"/>
            <a:ext cx="710500" cy="1141485"/>
          </a:xfrm>
          <a:prstGeom prst="rect">
            <a:avLst/>
          </a:prstGeom>
        </p:spPr>
      </p:pic>
      <p:pic>
        <p:nvPicPr>
          <p:cNvPr id="7" name="Audio 6">
            <a:hlinkClick r:id="" action="ppaction://media"/>
            <a:extLst>
              <a:ext uri="{FF2B5EF4-FFF2-40B4-BE49-F238E27FC236}">
                <a16:creationId xmlns:a16="http://schemas.microsoft.com/office/drawing/2014/main" id="{001227C4-552A-3A42-8971-CB7CD6EA6D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97059388"/>
      </p:ext>
    </p:extLst>
  </p:cSld>
  <p:clrMapOvr>
    <a:masterClrMapping/>
  </p:clrMapOvr>
  <mc:AlternateContent xmlns:mc="http://schemas.openxmlformats.org/markup-compatibility/2006">
    <mc:Choice xmlns:p14="http://schemas.microsoft.com/office/powerpoint/2010/main" Requires="p14">
      <p:transition spd="slow" p14:dur="2000" advTm="63500"/>
    </mc:Choice>
    <mc:Fallback>
      <p:transition spd="slow" advTm="63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546</TotalTime>
  <Words>1314</Words>
  <Application>Microsoft Macintosh PowerPoint</Application>
  <PresentationFormat>Widescreen</PresentationFormat>
  <Paragraphs>111</Paragraphs>
  <Slides>17</Slides>
  <Notes>0</Notes>
  <HiddenSlides>0</HiddenSlides>
  <MMClips>15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Century Gothic</vt:lpstr>
      <vt:lpstr>Courier New</vt:lpstr>
      <vt:lpstr>Wingdings</vt:lpstr>
      <vt:lpstr>Wingdings 3</vt:lpstr>
      <vt:lpstr>Ion Boardroom</vt:lpstr>
      <vt:lpstr>Data Visualisation for Product Review Sentiment Analysis </vt:lpstr>
      <vt:lpstr>Background</vt:lpstr>
      <vt:lpstr>Research Significance</vt:lpstr>
      <vt:lpstr>Research Questions</vt:lpstr>
      <vt:lpstr>Goals and Objectives</vt:lpstr>
      <vt:lpstr>Literature Review</vt:lpstr>
      <vt:lpstr>Literature Review (….continued)</vt:lpstr>
      <vt:lpstr>Literature Review (….continued)</vt:lpstr>
      <vt:lpstr>Research Methodology</vt:lpstr>
      <vt:lpstr>Research Methodology (..continued)</vt:lpstr>
      <vt:lpstr>Risk Assessment</vt:lpstr>
      <vt:lpstr>Ethical  Considerations</vt:lpstr>
      <vt:lpstr>Research Artefacts</vt:lpstr>
      <vt:lpstr>Proposed Timelines</vt:lpstr>
      <vt:lpstr>Conclusion</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3- Network Troubleshooting Exercise</dc:title>
  <dc:creator>KIKE</dc:creator>
  <cp:lastModifiedBy>Obayemi, Kikelomo</cp:lastModifiedBy>
  <cp:revision>13</cp:revision>
  <dcterms:created xsi:type="dcterms:W3CDTF">2021-09-03T16:54:11Z</dcterms:created>
  <dcterms:modified xsi:type="dcterms:W3CDTF">2022-05-16T17:09:08Z</dcterms:modified>
</cp:coreProperties>
</file>

<file path=docProps/thumbnail.jpeg>
</file>